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4"/>
  </p:notesMasterIdLst>
  <p:handoutMasterIdLst>
    <p:handoutMasterId r:id="rId55"/>
  </p:handoutMasterIdLst>
  <p:sldIdLst>
    <p:sldId id="258" r:id="rId2"/>
    <p:sldId id="338" r:id="rId3"/>
    <p:sldId id="512" r:id="rId4"/>
    <p:sldId id="513" r:id="rId5"/>
    <p:sldId id="530" r:id="rId6"/>
    <p:sldId id="515" r:id="rId7"/>
    <p:sldId id="520" r:id="rId8"/>
    <p:sldId id="522" r:id="rId9"/>
    <p:sldId id="517" r:id="rId10"/>
    <p:sldId id="561" r:id="rId11"/>
    <p:sldId id="523" r:id="rId12"/>
    <p:sldId id="518" r:id="rId13"/>
    <p:sldId id="524" r:id="rId14"/>
    <p:sldId id="552" r:id="rId15"/>
    <p:sldId id="525" r:id="rId16"/>
    <p:sldId id="531" r:id="rId17"/>
    <p:sldId id="554" r:id="rId18"/>
    <p:sldId id="553" r:id="rId19"/>
    <p:sldId id="526" r:id="rId20"/>
    <p:sldId id="532" r:id="rId21"/>
    <p:sldId id="533" r:id="rId22"/>
    <p:sldId id="539" r:id="rId23"/>
    <p:sldId id="562" r:id="rId24"/>
    <p:sldId id="534" r:id="rId25"/>
    <p:sldId id="563" r:id="rId26"/>
    <p:sldId id="556" r:id="rId27"/>
    <p:sldId id="535" r:id="rId28"/>
    <p:sldId id="564" r:id="rId29"/>
    <p:sldId id="565" r:id="rId30"/>
    <p:sldId id="537" r:id="rId31"/>
    <p:sldId id="540" r:id="rId32"/>
    <p:sldId id="541" r:id="rId33"/>
    <p:sldId id="542" r:id="rId34"/>
    <p:sldId id="538" r:id="rId35"/>
    <p:sldId id="558" r:id="rId36"/>
    <p:sldId id="557" r:id="rId37"/>
    <p:sldId id="528" r:id="rId38"/>
    <p:sldId id="543" r:id="rId39"/>
    <p:sldId id="544" r:id="rId40"/>
    <p:sldId id="545" r:id="rId41"/>
    <p:sldId id="546" r:id="rId42"/>
    <p:sldId id="566" r:id="rId43"/>
    <p:sldId id="547" r:id="rId44"/>
    <p:sldId id="548" r:id="rId45"/>
    <p:sldId id="549" r:id="rId46"/>
    <p:sldId id="550" r:id="rId47"/>
    <p:sldId id="551" r:id="rId48"/>
    <p:sldId id="559" r:id="rId49"/>
    <p:sldId id="424" r:id="rId50"/>
    <p:sldId id="560" r:id="rId51"/>
    <p:sldId id="567" r:id="rId52"/>
    <p:sldId id="568" r:id="rId53"/>
  </p:sldIdLst>
  <p:sldSz cx="11879263" cy="7921625"/>
  <p:notesSz cx="7099300" cy="10234613"/>
  <p:custDataLst>
    <p:tags r:id="rId56"/>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67"/>
    <p:restoredTop sz="74877" autoAdjust="0"/>
  </p:normalViewPr>
  <p:slideViewPr>
    <p:cSldViewPr>
      <p:cViewPr varScale="1">
        <p:scale>
          <a:sx n="91" d="100"/>
          <a:sy n="91" d="100"/>
        </p:scale>
        <p:origin x="2880"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procedure for selecting the best concept candidate for a text mention is straightforward. One computes the total support that the candidate receives from other nodes s, by computing the PPR of e with the source node s a selected node. Which source nodes s are contributing to this computation we need still to determine. At the end the candidate with the highest score is selected. </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50365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 node should contribute as source node for a mention m, if we assume that only one interpretation can be correct. First, we exclude nodes that are “competing” for the interpretation of the text mention. Second for multiple nodes related to the some other entity mention, we select only the contribution of the one that has the highest value. In this way we favor a unique interpretation for mentions. </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method, one can add a general popularity measure to weight the contributions of source nodes.This will favor popular nodes, which is beneficial if little information is available for disambiguation. Then it is better to choose a popular candidate since chances that this is correct are higher. One of possible choice of a popularity score could be the number of links a node has in the knowledge base.</a:t>
            </a:r>
          </a:p>
        </p:txBody>
      </p:sp>
      <p:sp>
        <p:nvSpPr>
          <p:cNvPr id="4" name="Slide Number Placeholder 3"/>
          <p:cNvSpPr>
            <a:spLocks noGrp="1"/>
          </p:cNvSpPr>
          <p:nvPr>
            <p:ph type="sldNum" sz="quarter" idx="5"/>
          </p:nvPr>
        </p:nvSpPr>
        <p:spPr/>
        <p:txBody>
          <a:bodyPr/>
          <a:lstStyle/>
          <a:p>
            <a:fld id="{E6C47E0B-2958-48CC-BA4E-C350203CF107}" type="slidenum">
              <a:rPr lang="en-US"/>
              <a:pPr/>
              <a:t>15</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results show that the method works relatively well,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16</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inference task in knowledge bases, after entities have been disambiguated, is to assign to the entities correct attribute values. For discrete attributes this problem can be understood as a classification problem. This question has, for example, been studied for classifying users in a social network with respect to their stance or emotion towards a specific topic.</a:t>
            </a:r>
          </a:p>
          <a:p>
            <a:endParaRPr lang="en-US" dirty="0"/>
          </a:p>
          <a:p>
            <a:r>
              <a:rPr lang="en-US" dirty="0"/>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3073900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4050973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2709290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369866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428039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full label propagation model adds additional aspects to the propagation of labels to neighbors. The probabilities should be understood as the decisions that a random walker can take to find a neighboring node from which to learn the label.</a:t>
                </a:r>
              </a:p>
              <a:p>
                <a:pPr marL="285750" indent="-285750">
                  <a:buFontTx/>
                  <a:buChar char="-"/>
                </a:pPr>
                <a:r>
                  <a:rPr lang="en-US" dirty="0"/>
                  <a:t>For vertices with </a:t>
                </a:r>
                <a:r>
                  <a:rPr lang="en-US" dirty="0" err="1"/>
                  <a:t>apriori</a:t>
                </a:r>
                <a:r>
                  <a:rPr lang="en-US" dirty="0"/>
                  <a:t> labels, at every step the </a:t>
                </a:r>
                <a:r>
                  <a:rPr lang="en-US" dirty="0" err="1"/>
                  <a:t>apriori</a:t>
                </a:r>
                <a:r>
                  <a:rPr lang="en-US" dirty="0"/>
                  <a:t>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dirty="0"/>
                  <a:t> that depends on the vertex</a:t>
                </a:r>
              </a:p>
              <a:p>
                <a:pPr marL="285750" indent="-285750">
                  <a:buFontTx/>
                  <a:buChar char="-"/>
                </a:pPr>
                <a:r>
                  <a:rPr lang="en-US" dirty="0"/>
                  <a:t>For all vertices the propagation process (random walk)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r>
                  <a:rPr lang="en-US" dirty="0"/>
                  <a:t>. In that case the becomes</a:t>
                </a:r>
                <a:r>
                  <a:rPr lang="en-US" baseline="0" dirty="0"/>
                  <a:t> unknown.</a:t>
                </a:r>
                <a:endParaRPr lang="en-US" dirty="0"/>
              </a:p>
              <a:p>
                <a:pPr marL="285750" indent="-285750">
                  <a:buFontTx/>
                  <a:buChar char="-"/>
                </a:pPr>
                <a:r>
                  <a:rPr lang="en-US" dirty="0"/>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r>
                  <a:rPr lang="en-US" dirty="0"/>
                  <a:t>.</a:t>
                </a:r>
              </a:p>
              <a:p>
                <a:pPr marL="285750" indent="-285750">
                  <a:buFontTx/>
                  <a:buChar char="-"/>
                </a:pPr>
                <a:endParaRPr lang="en-US" dirty="0"/>
              </a:p>
              <a:p>
                <a:pPr marL="0" indent="0">
                  <a:buFontTx/>
                  <a:buNone/>
                </a:pPr>
                <a:r>
                  <a:rPr lang="en-US" dirty="0"/>
                  <a:t>As in PageRank the process is iterated till convergence occurs.</a:t>
                </a:r>
              </a:p>
              <a:p>
                <a:endParaRPr lang="en-US" dirty="0"/>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10758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entities in a text have been recognized, one would link them to their corresponding counter-parts in a knowledgebase. So entitiy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3069604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239871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3213622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general, knowledge bases are incomplete. Thus there is a significant interest in completing in particular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38</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tackle this problem, we come back to an observation that we had made for word embeddings. We found that (in some cases) relationships seem to be encoded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observation can be formally described in two different ways. We could say, that the differences of entity vectors that are in a relationship should result in similar values. Alternatively, we sould also say, that there must be some vector that represents the relationship and that the sum of this vector with the difference vector of the entities should be approximately zero. This second formulation of the properties gives rise to an idea of how link prediction could be performed using and embedding technique.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formulate the model we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dirty="0"/>
                  <a:t>. </a:t>
                </a:r>
                <a14:m>
                  <m:oMath xmlns:m="http://schemas.openxmlformats.org/officeDocument/2006/math">
                    <m:r>
                      <a:rPr lang="fr-CH" b="0" i="1">
                        <a:latin typeface="Cambria Math" panose="02040503050406030204" pitchFamily="18" charset="0"/>
                      </a:rPr>
                      <m:t>h</m:t>
                    </m:r>
                  </m:oMath>
                </a14:m>
                <a:r>
                  <a:rPr lang="en-US" dirty="0"/>
                  <a:t> indicates the term “head”</a:t>
                </a:r>
                <a:r>
                  <a:rPr lang="en-US" baseline="0" dirty="0"/>
                  <a:t> and </a:t>
                </a:r>
                <a14:m>
                  <m:oMath xmlns:m="http://schemas.openxmlformats.org/officeDocument/2006/math">
                    <m:r>
                      <a:rPr lang="fr-CH" b="0" i="1">
                        <a:latin typeface="Cambria Math" panose="02040503050406030204" pitchFamily="18" charset="0"/>
                      </a:rPr>
                      <m:t>𝑡</m:t>
                    </m:r>
                  </m:oMath>
                </a14:m>
                <a:r>
                  <a:rPr lang="en-US" baseline="0" dirty="0"/>
                  <a:t> the term “tail”.</a:t>
                </a:r>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Then we introduce a function that measure how plausible a triple is (we can think of it as a probability). The plausibility score should return lower values for plausible tuples and higher ones for implausible ones. </a:t>
            </a: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576329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plausibility function, we can formulate a loss function that should be minimized. The minimization will be performed as usual using SGD.</a:t>
            </a:r>
          </a:p>
        </p:txBody>
      </p:sp>
      <p:sp>
        <p:nvSpPr>
          <p:cNvPr id="4" name="Slide Number Placeholder 3"/>
          <p:cNvSpPr>
            <a:spLocks noGrp="1"/>
          </p:cNvSpPr>
          <p:nvPr>
            <p:ph type="sldNum" sz="quarter" idx="5"/>
          </p:nvPr>
        </p:nvSpPr>
        <p:spPr/>
        <p:txBody>
          <a:bodyPr/>
          <a:lstStyle/>
          <a:p>
            <a:fld id="{E6C47E0B-2958-48CC-BA4E-C350203CF107}" type="slidenum">
              <a:rPr lang="en-US"/>
              <a:pPr/>
              <a:t>43</a:t>
            </a:fld>
            <a:endParaRPr lang="en-US"/>
          </a:p>
        </p:txBody>
      </p:sp>
    </p:spTree>
    <p:extLst>
      <p:ext uri="{BB962C8B-B14F-4D97-AF65-F5344CB8AC3E}">
        <p14:creationId xmlns:p14="http://schemas.microsoft.com/office/powerpoint/2010/main" val="335181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generic model we can instantiate different concrete approaches for link prediction, depending on the choice of f. One of the initial approaches that was strongly inspired by our initial observation on word embeddings from the beginning. It directly introduces a vector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dirty="0"/>
                  <a:t> that represents</a:t>
                </a:r>
                <a:r>
                  <a:rPr lang="en-US" baseline="0" dirty="0"/>
                  <a:t> the linear transformation corresponding to a relationship, and mapping the head and tail into the same (low-dimensional) vector space.</a:t>
                </a:r>
              </a:p>
              <a:p>
                <a:r>
                  <a:rPr lang="en-US" baseline="0" dirty="0"/>
                  <a:t>The mappings from the entities and relationships to the latent space are performed (as in word embeddings) using embedding matrices, which constitute the model parameters that have to be learnt using SGD.</a:t>
                </a:r>
                <a:endParaRPr lang="en-US" dirty="0"/>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44</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Entity disambiguation can however be quite challenging to the homonymy and synonymy problem.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SGD algorithm proceeds as follows. First the vectors are initialized with random values (the choice is motivated by empirical findings from neural network training. In the published paper c = 6).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45</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qualitative results show that the method works reasonably well. The bold phrases are the correct predections. However, given that the knowledge bases used for evaluation are incomplete, it is not out of question that also other predictions are meaningful.</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TransE method is only one example of very many methods that have been in the meanwhile proposed to tackle the link prediction problem. </a:t>
            </a:r>
          </a:p>
        </p:txBody>
      </p:sp>
      <p:sp>
        <p:nvSpPr>
          <p:cNvPr id="4" name="Slide Number Placeholder 3"/>
          <p:cNvSpPr>
            <a:spLocks noGrp="1"/>
          </p:cNvSpPr>
          <p:nvPr>
            <p:ph type="sldNum" sz="quarter" idx="5"/>
          </p:nvPr>
        </p:nvSpPr>
        <p:spPr/>
        <p:txBody>
          <a:bodyPr/>
          <a:lstStyle/>
          <a:p>
            <a:fld id="{E6C47E0B-2958-48CC-BA4E-C350203CF107}" type="slidenum">
              <a:rPr lang="en-US"/>
              <a:pPr/>
              <a:t>47</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49</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50</a:t>
            </a:fld>
            <a:endParaRPr lang="en-US"/>
          </a:p>
        </p:txBody>
      </p:sp>
    </p:spTree>
    <p:extLst>
      <p:ext uri="{BB962C8B-B14F-4D97-AF65-F5344CB8AC3E}">
        <p14:creationId xmlns:p14="http://schemas.microsoft.com/office/powerpoint/2010/main" val="85965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performing entity disambiguation one can exploit two different sources of information. On the one hand local information extracted from the text mention, or its vicinity, can be exploited. This can be used to compare the text mention and its features with the representation in the knowledge base, in order to obtain evidence which entitities in the knowledge base are potentially matched. A second source of information is the knowledge base itself, when multiple entities are mentioned in the same text. Since these entities from the same text are likely to be in some form of relationship among each other, it is likely that such relationships are also discovered in the knowledge base. This can help in entity disambiguation.</a:t>
            </a:r>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basic model of how a knowledge base can be employed for entity disambiguation:</a:t>
            </a:r>
          </a:p>
          <a:p>
            <a:pPr marL="285750" indent="-285750">
              <a:buFont typeface="Arial" panose="020B0604020202020204" pitchFamily="34" charset="0"/>
              <a:buChar char="•"/>
            </a:pPr>
            <a:r>
              <a:rPr lang="en-US" dirty="0"/>
              <a:t>m are text mentions of entities (extracted using NER)</a:t>
            </a:r>
          </a:p>
          <a:p>
            <a:pPr marL="285750" indent="-285750">
              <a:buFont typeface="Arial" panose="020B0604020202020204" pitchFamily="34" charset="0"/>
              <a:buChar char="•"/>
            </a:pPr>
            <a:r>
              <a:rPr lang="en-US" dirty="0"/>
              <a:t>For each mention there are candidates in KB; these can be identified using local information from the text mention</a:t>
            </a:r>
          </a:p>
          <a:p>
            <a:pPr marL="285750" indent="-285750">
              <a:buFont typeface="Arial" panose="020B0604020202020204" pitchFamily="34" charset="0"/>
              <a:buChar char="•"/>
            </a:pPr>
            <a:r>
              <a:rPr lang="en-US" dirty="0"/>
              <a:t>Each mention is a graph node; we can also associate a similarity measure to each node</a:t>
            </a:r>
          </a:p>
          <a:p>
            <a:pPr marL="285750" indent="-285750">
              <a:buFont typeface="Arial" panose="020B0604020202020204" pitchFamily="34" charset="0"/>
              <a:buChar char="•"/>
            </a:pPr>
            <a:r>
              <a:rPr lang="en-US" dirty="0"/>
              <a:t>Edges between mention-candidate pairs are included if a link exists in the KB among the respective candidates</a:t>
            </a:r>
          </a:p>
          <a:p>
            <a:pPr marL="0" indent="0">
              <a:buFont typeface="Arial" panose="020B0604020202020204" pitchFamily="34" charset="0"/>
              <a:buNone/>
            </a:pPr>
            <a:r>
              <a:rPr lang="en-US" dirty="0"/>
              <a:t>Since the same text mention can relate to several candidates, the problem of entity disambiguation is to determine which among the multiple candidates is the most likely to be correct.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entity disambiguation, we pose the following question: given a node s in the entity graph, how well does it support the presence of another node e in the graph? Note, that s and e are concepts in the knowledge graph that correspond to the different mentions in the same text.</a:t>
            </a:r>
          </a:p>
          <a:p>
            <a:endParaRPr lang="en-US" dirty="0"/>
          </a:p>
          <a:p>
            <a:r>
              <a:rPr lang="en-US" dirty="0"/>
              <a:t>This question is actually related to a question that has been investigated in the context of personalized Web search: given a URL from the personal bookmark list of a user, how relevant is a page in the Web for this user. To answer this question a variation of the PageRank algorithm, which determines general relevance, has been proposed. It is called Personalized PageRank, which determines relevance with respect to a specific node in the graph.</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8</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Personalized PageRank works almost the same as the original PageRank. The difference is that random jumps are not performed uniformly random to any other node of the graph, but to a selected subset of nodes. In the case of Web search this subset would be the personal bookmark list, and by jumping back to this subset nodes from that list will have a large influence on the ranking of a page, such that nodes that are well connected to the bookmarks will receive more ranking value.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PPR can be computed either like standard PageRank, or using a Monte Carlo method, by starting random walks independently and aggregate the distribution of the end points of those walks.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09329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applying PPR, by considering a </a:t>
            </a:r>
            <a:r>
              <a:rPr lang="en-US" b="1" dirty="0"/>
              <a:t>source node s </a:t>
            </a:r>
            <a:r>
              <a:rPr lang="en-US" dirty="0"/>
              <a:t>as the selected subset of preferred nodes, will generate a distribution of ranking values for all other nodes. Nodes that are well connected to s will receive higher ranking values. Intuitively it is clear, that in our example node e will be receive higher ranking when starting from s, and this be probably the preferred interpretation for the entity.</a:t>
            </a:r>
          </a:p>
        </p:txBody>
      </p:sp>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358195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emf"/><Relationship Id="rId7"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5.emf"/><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17053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0D91-F5FE-6F46-AF01-459AA7750C8F}"/>
              </a:ext>
            </a:extLst>
          </p:cNvPr>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DB06-5A73-7746-BEDF-48DAB9C72CE7}"/>
                  </a:ext>
                </a:extLst>
              </p:cNvPr>
              <p:cNvSpPr>
                <a:spLocks noGrp="1"/>
              </p:cNvSpPr>
              <p:nvPr>
                <p:ph idx="1"/>
              </p:nvPr>
            </p:nvSpPr>
            <p:spPr>
              <a:xfrm>
                <a:off x="233048" y="1549485"/>
                <a:ext cx="11179191" cy="5809192"/>
              </a:xfrm>
            </p:spPr>
            <p:txBody>
              <a:bodyPr/>
              <a:lstStyle/>
              <a:p>
                <a:r>
                  <a:rPr lang="en-US" dirty="0"/>
                  <a:t>Standard iterative computation</a:t>
                </a:r>
              </a:p>
              <a:p>
                <a:r>
                  <a:rPr lang="fr-CH" b="0" dirty="0"/>
                  <a:t>	</a:t>
                </a:r>
                <a14:m>
                  <m:oMath xmlns:m="http://schemas.openxmlformats.org/officeDocument/2006/math">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b="0" i="1" smtClean="0">
                            <a:latin typeface="Cambria Math" panose="02040503050406030204" pitchFamily="18" charset="0"/>
                          </a:rPr>
                          <m:t>𝑠</m:t>
                        </m:r>
                        <m:r>
                          <a:rPr lang="fr-CH" b="0" i="1" smtClean="0">
                            <a:latin typeface="Cambria Math" panose="02040503050406030204" pitchFamily="18" charset="0"/>
                          </a:rPr>
                          <m:t>,0</m:t>
                        </m:r>
                      </m:sub>
                    </m:sSub>
                    <m:r>
                      <a:rPr lang="fr-CH"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oMath>
                </a14:m>
                <a:endParaRPr lang="fr-CH" i="1" dirty="0">
                  <a:latin typeface="Cambria Math" panose="02040503050406030204" pitchFamily="18" charset="0"/>
                </a:endParaRPr>
              </a:p>
              <a:p>
                <a:r>
                  <a:rPr lang="en-US" dirty="0"/>
                  <a:t>	</a:t>
                </a:r>
                <a14:m>
                  <m:oMath xmlns:m="http://schemas.openxmlformats.org/officeDocument/2006/math">
                    <m:sSub>
                      <m:sSubPr>
                        <m:ctrlPr>
                          <a:rPr lang="fr-CH" i="1">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𝑐</m:t>
                    </m:r>
                    <m:d>
                      <m:dPr>
                        <m:ctrlPr>
                          <a:rPr lang="fr-CH" i="1">
                            <a:latin typeface="Cambria Math" panose="02040503050406030204" pitchFamily="18" charset="0"/>
                          </a:rPr>
                        </m:ctrlPr>
                      </m:dPr>
                      <m:e>
                        <m:r>
                          <a:rPr lang="fr-CH" i="1">
                            <a:latin typeface="Cambria Math" panose="02040503050406030204" pitchFamily="18" charset="0"/>
                          </a:rPr>
                          <m:t>𝑞𝑅</m:t>
                        </m:r>
                        <m:r>
                          <a:rPr lang="fr-CH"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r>
                                  <a:rPr lang="fr-CH" b="0" i="1" smtClean="0">
                                    <a:latin typeface="Cambria Math" panose="02040503050406030204" pitchFamily="18" charset="0"/>
                                  </a:rPr>
                                  <m:t>,</m:t>
                                </m:r>
                                <m:r>
                                  <a:rPr lang="fr-CH" b="0" i="1" smtClean="0">
                                    <a:latin typeface="Cambria Math" panose="02040503050406030204" pitchFamily="18" charset="0"/>
                                  </a:rPr>
                                  <m:t>𝑖</m:t>
                                </m:r>
                              </m:sub>
                            </m:sSub>
                          </m:e>
                        </m:acc>
                        <m:r>
                          <a:rPr lang="fr-CH" i="1">
                            <a:latin typeface="Cambria Math" panose="02040503050406030204" pitchFamily="18" charset="0"/>
                          </a:rPr>
                          <m:t>+(1−</m:t>
                        </m:r>
                        <m:r>
                          <a:rPr lang="fr-CH" i="1">
                            <a:latin typeface="Cambria Math" panose="02040503050406030204" pitchFamily="18" charset="0"/>
                          </a:rPr>
                          <m:t>𝑞</m:t>
                        </m:r>
                        <m:r>
                          <a:rPr lang="fr-CH"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a14:m>
                <a:endParaRPr lang="en-US" dirty="0"/>
              </a:p>
              <a:p>
                <a:endParaRPr lang="en-US" dirty="0"/>
              </a:p>
              <a:p>
                <a:r>
                  <a:rPr lang="en-US" dirty="0"/>
                  <a:t>Monte Carlo method</a:t>
                </a:r>
              </a:p>
              <a:p>
                <a:pPr marL="457200" indent="-457200">
                  <a:buFontTx/>
                  <a:buChar char="-"/>
                </a:pPr>
                <a:r>
                  <a:rPr lang="en-US" dirty="0"/>
                  <a:t>Perform multiple independent random walks starting at </a:t>
                </a:r>
                <a:r>
                  <a:rPr lang="en-US" i="1" dirty="0"/>
                  <a:t>s</a:t>
                </a:r>
              </a:p>
              <a:p>
                <a:pPr marL="457200" indent="-457200">
                  <a:buFontTx/>
                  <a:buChar char="-"/>
                </a:pPr>
                <a:r>
                  <a:rPr lang="en-US" dirty="0"/>
                  <a:t>Compute distribution of end points of random walks</a:t>
                </a:r>
              </a:p>
              <a:p>
                <a:endParaRPr lang="en-US" dirty="0"/>
              </a:p>
            </p:txBody>
          </p:sp>
        </mc:Choice>
        <mc:Fallback xmlns="">
          <p:sp>
            <p:nvSpPr>
              <p:cNvPr id="3" name="Content Placeholder 2">
                <a:extLst>
                  <a:ext uri="{FF2B5EF4-FFF2-40B4-BE49-F238E27FC236}">
                    <a16:creationId xmlns:a16="http://schemas.microsoft.com/office/drawing/2014/main" id="{025DDB06-5A73-7746-BEDF-48DAB9C72CE7}"/>
                  </a:ext>
                </a:extLst>
              </p:cNvPr>
              <p:cNvSpPr>
                <a:spLocks noGrp="1" noRot="1" noChangeAspect="1" noMove="1" noResize="1" noEditPoints="1" noAdjustHandles="1" noChangeArrowheads="1" noChangeShapeType="1" noTextEdit="1"/>
              </p:cNvSpPr>
              <p:nvPr>
                <p:ph idx="1"/>
              </p:nvPr>
            </p:nvSpPr>
            <p:spPr>
              <a:xfrm>
                <a:off x="233048" y="1549485"/>
                <a:ext cx="11179191" cy="5809192"/>
              </a:xfrm>
              <a:blipFill>
                <a:blip r:embed="rId3"/>
                <a:stretch>
                  <a:fillRect l="-1361"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4B275E-8182-AB48-8E67-D46BAFEBE7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807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7467935" y="1450716"/>
            <a:ext cx="4171718"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Source node s supports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concept c</a:t>
            </a:r>
          </a:p>
        </p:txBody>
      </p:sp>
      <p:sp>
        <p:nvSpPr>
          <p:cNvPr id="23" name="TextBox 22">
            <a:extLst>
              <a:ext uri="{FF2B5EF4-FFF2-40B4-BE49-F238E27FC236}">
                <a16:creationId xmlns:a16="http://schemas.microsoft.com/office/drawing/2014/main" id="{B10C3466-1FFC-654C-BDD2-074B38F65119}"/>
              </a:ext>
            </a:extLst>
          </p:cNvPr>
          <p:cNvSpPr txBox="1"/>
          <p:nvPr/>
        </p:nvSpPr>
        <p:spPr>
          <a:xfrm>
            <a:off x="4044819" y="1560390"/>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BBA6658C-2918-5F47-B2D7-552E57534402}"/>
              </a:ext>
            </a:extLst>
          </p:cNvPr>
          <p:cNvSpPr txBox="1"/>
          <p:nvPr/>
        </p:nvSpPr>
        <p:spPr>
          <a:xfrm>
            <a:off x="2123207" y="1715692"/>
            <a:ext cx="109196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20443DFB-F614-F34E-824E-82E057A0DF25}"/>
              </a:ext>
            </a:extLst>
          </p:cNvPr>
          <p:cNvSpPr txBox="1"/>
          <p:nvPr/>
        </p:nvSpPr>
        <p:spPr>
          <a:xfrm>
            <a:off x="5162735" y="1732669"/>
            <a:ext cx="125951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013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dirty="0"/>
              <a:t>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dirty="0"/>
                  <a:t>Finding the concept candidate linked to a mention </a:t>
                </a:r>
                <a14:m>
                  <m:oMath xmlns:m="http://schemas.openxmlformats.org/officeDocument/2006/math">
                    <m:r>
                      <a:rPr lang="fr-CH" i="1">
                        <a:latin typeface="Cambria Math" panose="02040503050406030204" pitchFamily="18" charset="0"/>
                      </a:rPr>
                      <m:t>𝑚</m:t>
                    </m:r>
                  </m:oMath>
                </a14:m>
                <a:r>
                  <a:rPr lang="en-US" dirty="0"/>
                  <a:t> that is most likely to be valid</a:t>
                </a:r>
              </a:p>
              <a:p>
                <a:pPr marL="514350" indent="-514350">
                  <a:buFont typeface="+mj-lt"/>
                  <a:buAutoNum type="arabicPeriod"/>
                </a:pPr>
                <a:r>
                  <a:rPr lang="en-US" dirty="0"/>
                  <a:t>For a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dirty="0"/>
                  <a:t>compute total support received from nodes </a:t>
                </a:r>
                <a14:m>
                  <m:oMath xmlns:m="http://schemas.openxmlformats.org/officeDocument/2006/math">
                    <m:r>
                      <a:rPr lang="fr-CH" i="1">
                        <a:latin typeface="Cambria Math" panose="02040503050406030204" pitchFamily="18" charset="0"/>
                      </a:rPr>
                      <m:t>𝑠</m:t>
                    </m:r>
                  </m:oMath>
                </a14:m>
                <a:br>
                  <a:rPr lang="en-US" dirty="0"/>
                </a:br>
                <a:endParaRPr lang="en-US" dirty="0"/>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dirty="0"/>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dirty="0"/>
              </a:p>
              <a:p>
                <a:endParaRPr lang="en-US" dirty="0"/>
              </a:p>
              <a:p>
                <a:pPr marL="514350" indent="-514350">
                  <a:buFont typeface="+mj-lt"/>
                  <a:buAutoNum type="arabicPeriod" startAt="2"/>
                </a:pPr>
                <a:r>
                  <a:rPr lang="en-US" dirty="0"/>
                  <a:t>Select the candidate with highest score</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410" t="-1310" r="-823" b="-152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a:t>Only one interpretation </a:t>
                </a:r>
                <a14:m>
                  <m:oMath xmlns:m="http://schemas.openxmlformats.org/officeDocument/2006/math">
                    <m:r>
                      <a:rPr lang="fr-CH" i="1">
                        <a:latin typeface="Cambria Math" panose="02040503050406030204" pitchFamily="18" charset="0"/>
                      </a:rPr>
                      <m:t>𝑐</m:t>
                    </m:r>
                  </m:oMath>
                </a14:m>
                <a:r>
                  <a:rPr lang="en-US"/>
                  <a:t> for a mention </a:t>
                </a:r>
                <a14:m>
                  <m:oMath xmlns:m="http://schemas.openxmlformats.org/officeDocument/2006/math">
                    <m:r>
                      <a:rPr lang="fr-CH" i="1">
                        <a:latin typeface="Cambria Math" panose="02040503050406030204" pitchFamily="18" charset="0"/>
                      </a:rPr>
                      <m:t>𝑚</m:t>
                    </m:r>
                  </m:oMath>
                </a14:m>
                <a:r>
                  <a:rPr lang="en-US"/>
                  <a:t> is valid</a:t>
                </a:r>
              </a:p>
              <a:p>
                <a:pPr marL="457200" indent="-457200">
                  <a:buFontTx/>
                  <a:buChar char="-"/>
                </a:pPr>
                <a:r>
                  <a:rPr lang="en-US"/>
                  <a:t>Competing nodes </a:t>
                </a:r>
                <a14:m>
                  <m:oMath xmlns:m="http://schemas.openxmlformats.org/officeDocument/2006/math">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a:t>  cannot support </a:t>
                </a:r>
                <a14:m>
                  <m:oMath xmlns:m="http://schemas.openxmlformats.org/officeDocument/2006/math">
                    <m:r>
                      <a:rPr lang="fr-CH" i="1">
                        <a:latin typeface="Cambria Math" panose="02040503050406030204" pitchFamily="18" charset="0"/>
                      </a:rPr>
                      <m:t>𝑒</m:t>
                    </m:r>
                  </m:oMath>
                </a14:m>
                <a:endParaRPr lang="en-US"/>
              </a:p>
              <a:p>
                <a:pPr marL="457200" indent="-457200">
                  <a:buFontTx/>
                  <a:buChar char="-"/>
                </a:pPr>
                <a:r>
                  <a:rPr lang="en-US"/>
                  <a:t>For multiple nodes </a:t>
                </a:r>
                <a14:m>
                  <m:oMath xmlns:m="http://schemas.openxmlformats.org/officeDocument/2006/math">
                    <m:r>
                      <a:rPr lang="fr-CH" i="1">
                        <a:latin typeface="Cambria Math" panose="02040503050406030204" pitchFamily="18" charset="0"/>
                      </a:rPr>
                      <m:t>𝑠</m:t>
                    </m:r>
                  </m:oMath>
                </a14:m>
                <a:r>
                  <a:rPr lang="en-US"/>
                  <a:t> that have the same entity mention </a:t>
                </a:r>
                <a14:m>
                  <m:oMath xmlns:m="http://schemas.openxmlformats.org/officeDocument/2006/math">
                    <m:r>
                      <a:rPr lang="fr-CH" i="1">
                        <a:latin typeface="Cambria Math" panose="02040503050406030204" pitchFamily="18" charset="0"/>
                      </a:rPr>
                      <m:t>𝑚</m:t>
                    </m:r>
                    <m:r>
                      <a:rPr lang="fr-CH" b="0" i="1">
                        <a:latin typeface="Cambria Math" panose="02040503050406030204" pitchFamily="18" charset="0"/>
                      </a:rPr>
                      <m:t>′</m:t>
                    </m:r>
                  </m:oMath>
                </a14:m>
                <a:r>
                  <a:rPr lang="en-US"/>
                  <a:t>, only the one with highest contribution is considered</a:t>
                </a:r>
              </a:p>
              <a:p>
                <a:endParaRPr lang="en-US"/>
              </a:p>
              <a:p>
                <a:r>
                  <a:rPr lang="en-US"/>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a:t>}</a:t>
                </a:r>
              </a:p>
              <a:p>
                <a:endParaRPr lang="en-US"/>
              </a:p>
              <a:p>
                <a:endParaRPr lang="en-US"/>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410" t="-1310" r="-19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dirty="0"/>
                  <a:t>The method can furthermore consider popularity measures for nodes, e.g., it’s degree</a:t>
                </a:r>
              </a:p>
              <a:p>
                <a:pPr marL="457200" indent="-457200">
                  <a:buFont typeface="Arial" panose="020B0604020202020204" pitchFamily="34" charset="0"/>
                  <a:buChar char="•"/>
                </a:pPr>
                <a:r>
                  <a:rPr lang="en-US" dirty="0"/>
                  <a:t>If information is insufficient, favor popular nodes</a:t>
                </a:r>
              </a:p>
              <a:p>
                <a:pPr marL="457200" indent="-457200">
                  <a:buFont typeface="Arial" panose="020B0604020202020204" pitchFamily="34" charset="0"/>
                  <a:buChar char="•"/>
                </a:pPr>
                <a:endParaRPr lang="en-US" dirty="0"/>
              </a:p>
              <a:p>
                <a:endParaRPr lang="fr-C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dirty="0">
                    <a:latin typeface="Cambria Math" panose="02040503050406030204" pitchFamily="18" charset="0"/>
                  </a:rPr>
                </a:br>
                <a:r>
                  <a:rPr lang="fr-CH" sz="3200" b="0" i="1" dirty="0">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dirty="0"/>
              </a:p>
              <a:p>
                <a:endParaRPr lang="en-US" dirty="0"/>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0028" y="2952700"/>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77531" y="2791117"/>
            <a:ext cx="1412567" cy="323165"/>
          </a:xfrm>
          <a:prstGeom prst="rect">
            <a:avLst/>
          </a:prstGeom>
          <a:noFill/>
        </p:spPr>
        <p:txBody>
          <a:bodyPr wrap="none" rtlCol="0">
            <a:spAutoFit/>
          </a:bodyPr>
          <a:lstStyle/>
          <a:p>
            <a:r>
              <a:rPr lang="en-US"/>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70878" y="2320038"/>
            <a:ext cx="1678666" cy="323165"/>
          </a:xfrm>
          <a:prstGeom prst="rect">
            <a:avLst/>
          </a:prstGeom>
          <a:noFill/>
        </p:spPr>
        <p:txBody>
          <a:bodyPr wrap="none" rtlCol="0">
            <a:spAutoFit/>
          </a:bodyPr>
          <a:lstStyle/>
          <a:p>
            <a:r>
              <a:rPr lang="en-US"/>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36113" y="2687952"/>
            <a:ext cx="1374672" cy="323165"/>
          </a:xfrm>
          <a:prstGeom prst="rect">
            <a:avLst/>
          </a:prstGeom>
          <a:noFill/>
        </p:spPr>
        <p:txBody>
          <a:bodyPr wrap="none" rtlCol="0">
            <a:spAutoFit/>
          </a:bodyPr>
          <a:lstStyle/>
          <a:p>
            <a:r>
              <a:rPr lang="en-US"/>
              <a:t>Other methods</a:t>
            </a:r>
          </a:p>
        </p:txBody>
      </p:sp>
      <p:sp>
        <p:nvSpPr>
          <p:cNvPr id="10" name="TextBox 9">
            <a:extLst>
              <a:ext uri="{FF2B5EF4-FFF2-40B4-BE49-F238E27FC236}">
                <a16:creationId xmlns:a16="http://schemas.microsoft.com/office/drawing/2014/main" id="{53E1AE4D-F127-EA43-A381-937751A84C40}"/>
              </a:ext>
            </a:extLst>
          </p:cNvPr>
          <p:cNvSpPr txBox="1"/>
          <p:nvPr/>
        </p:nvSpPr>
        <p:spPr>
          <a:xfrm>
            <a:off x="827063" y="5188371"/>
            <a:ext cx="9937104"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Micro = </a:t>
            </a:r>
            <a:r>
              <a:rPr lang="en-GB" sz="2800" dirty="0">
                <a:latin typeface="Calibri" panose="020F0502020204030204" pitchFamily="34" charset="0"/>
                <a:cs typeface="Calibri" panose="020F0502020204030204" pitchFamily="34" charset="0"/>
              </a:rPr>
              <a:t>fraction of correctly disambiguated entities</a:t>
            </a:r>
          </a:p>
          <a:p>
            <a:r>
              <a:rPr lang="en-GB" sz="2800" dirty="0">
                <a:latin typeface="Calibri" panose="020F0502020204030204" pitchFamily="34" charset="0"/>
                <a:cs typeface="Calibri" panose="020F0502020204030204" pitchFamily="34" charset="0"/>
              </a:rPr>
              <a:t>Macro = proportion of textual mentions, correctly disambiguated per entity, averaged over all entities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87703" y="2710326"/>
            <a:ext cx="1359668" cy="323165"/>
          </a:xfrm>
          <a:prstGeom prst="rect">
            <a:avLst/>
          </a:prstGeom>
          <a:noFill/>
        </p:spPr>
        <p:txBody>
          <a:bodyPr wrap="none" rtlCol="0">
            <a:spAutoFit/>
          </a:bodyPr>
          <a:lstStyle/>
          <a:p>
            <a:r>
              <a:rPr lang="en-US"/>
              <a:t>Uses pageRank</a:t>
            </a:r>
          </a:p>
        </p:txBody>
      </p:sp>
    </p:spTree>
    <p:extLst>
      <p:ext uri="{BB962C8B-B14F-4D97-AF65-F5344CB8AC3E}">
        <p14:creationId xmlns:p14="http://schemas.microsoft.com/office/powerpoint/2010/main" val="3674100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284-8398-4F44-8ED1-107A9B2318AD}"/>
              </a:ext>
            </a:extLst>
          </p:cNvPr>
          <p:cNvSpPr>
            <a:spLocks noGrp="1"/>
          </p:cNvSpPr>
          <p:nvPr>
            <p:ph type="title"/>
          </p:nvPr>
        </p:nvSpPr>
        <p:spPr/>
        <p:txBody>
          <a:bodyPr/>
          <a:lstStyle/>
          <a:p>
            <a:r>
              <a:rPr lang="en-US"/>
              <a:t>2. Label Propagation</a:t>
            </a:r>
          </a:p>
        </p:txBody>
      </p:sp>
      <p:sp>
        <p:nvSpPr>
          <p:cNvPr id="3" name="Text Placeholder 2">
            <a:extLst>
              <a:ext uri="{FF2B5EF4-FFF2-40B4-BE49-F238E27FC236}">
                <a16:creationId xmlns:a16="http://schemas.microsoft.com/office/drawing/2014/main" id="{7E6C618E-AAFE-2742-93ED-A2A11B747B6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8D42084-4BB5-6740-95A7-B206E120DD44}"/>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5369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a:t>Inferring Attribute Values</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a:t>Example problem: Which users on Twitter have positive or negative emotion towards a topic?</a:t>
            </a:r>
          </a:p>
          <a:p>
            <a:pPr marL="457200" indent="-457200">
              <a:buFontTx/>
              <a:buChar char="-"/>
            </a:pPr>
            <a:r>
              <a:rPr lang="en-US"/>
              <a:t>Users are nodes in a graph (follower network)</a:t>
            </a:r>
          </a:p>
          <a:p>
            <a:pPr marL="457200" indent="-457200">
              <a:buFontTx/>
              <a:buChar char="-"/>
            </a:pPr>
            <a:r>
              <a:rPr lang="en-US"/>
              <a:t>Emotion is an attribute of the node</a:t>
            </a:r>
          </a:p>
          <a:p>
            <a:endParaRPr lang="en-US"/>
          </a:p>
          <a:p>
            <a:r>
              <a:rPr lang="en-US"/>
              <a:t>Potential source of information in the case of Twitter</a:t>
            </a:r>
          </a:p>
          <a:p>
            <a:pPr marL="457200" indent="-457200">
              <a:buFontTx/>
              <a:buChar char="-"/>
            </a:pPr>
            <a:r>
              <a:rPr lang="en-US"/>
              <a:t>Emoticons in tweets: indicate stance of user towards the topic</a:t>
            </a:r>
          </a:p>
          <a:p>
            <a:pPr marL="457200" indent="-457200">
              <a:buFontTx/>
              <a:buChar char="-"/>
            </a:pPr>
            <a:r>
              <a:rPr lang="en-US"/>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235966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Tempus Sans ITC" pitchFamily="82"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217264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dirty="0"/>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dirty="0"/>
                  <a:t> with vertices </a:t>
                </a:r>
                <a14:m>
                  <m:oMath xmlns:m="http://schemas.openxmlformats.org/officeDocument/2006/math">
                    <m:r>
                      <a:rPr lang="fr-CH" i="1">
                        <a:latin typeface="Cambria Math" panose="02040503050406030204" pitchFamily="18" charset="0"/>
                      </a:rPr>
                      <m:t>𝑉</m:t>
                    </m:r>
                  </m:oMath>
                </a14:m>
                <a:r>
                  <a:rPr lang="en-US" dirty="0"/>
                  <a:t> and edges </a:t>
                </a:r>
                <a14:m>
                  <m:oMath xmlns:m="http://schemas.openxmlformats.org/officeDocument/2006/math">
                    <m:r>
                      <a:rPr lang="fr-CH" i="1">
                        <a:latin typeface="Cambria Math" panose="02040503050406030204" pitchFamily="18" charset="0"/>
                      </a:rPr>
                      <m:t>𝐸</m:t>
                    </m:r>
                  </m:oMath>
                </a14:m>
                <a:endParaRPr lang="en-US" dirty="0"/>
              </a:p>
              <a:p>
                <a:pPr marL="457200" indent="-457200">
                  <a:buFont typeface="Arial" panose="020B0604020202020204" pitchFamily="34" charset="0"/>
                  <a:buChar char="•"/>
                </a:pPr>
                <a:r>
                  <a:rPr lang="fr-CH" sz="3200" dirty="0"/>
                  <a:t>Label set </a:t>
                </a:r>
                <a14:m>
                  <m:oMath xmlns:m="http://schemas.openxmlformats.org/officeDocument/2006/math">
                    <m:r>
                      <a:rPr lang="fr-CH" sz="3200" i="1">
                        <a:latin typeface="Cambria Math" panose="02040503050406030204" pitchFamily="18" charset="0"/>
                      </a:rPr>
                      <m:t>𝐿</m:t>
                    </m:r>
                  </m:oMath>
                </a14:m>
                <a:r>
                  <a:rPr lang="fr-CH" sz="3200" dirty="0"/>
                  <a:t> of size </a:t>
                </a:r>
                <a14:m>
                  <m:oMath xmlns:m="http://schemas.openxmlformats.org/officeDocument/2006/math">
                    <m:r>
                      <a:rPr lang="fr-CH" sz="3200" i="1">
                        <a:latin typeface="Cambria Math" panose="02040503050406030204" pitchFamily="18" charset="0"/>
                      </a:rPr>
                      <m:t>𝑛</m:t>
                    </m:r>
                  </m:oMath>
                </a14:m>
                <a:r>
                  <a:rPr lang="en-US" sz="3200" dirty="0"/>
                  <a:t> </a:t>
                </a:r>
              </a:p>
              <a:p>
                <a:pPr marL="457200" indent="-457200">
                  <a:buFont typeface="Arial" panose="020B0604020202020204" pitchFamily="34" charset="0"/>
                  <a:buChar char="•"/>
                </a:pPr>
                <a:r>
                  <a:rPr lang="en-US" sz="3200" dirty="0"/>
                  <a:t>Vertices </a:t>
                </a:r>
                <a14:m>
                  <m:oMath xmlns:m="http://schemas.openxmlformats.org/officeDocument/2006/math">
                    <m:r>
                      <a:rPr lang="fr-CH" sz="3200" i="1">
                        <a:latin typeface="Cambria Math" panose="02040503050406030204" pitchFamily="18" charset="0"/>
                      </a:rPr>
                      <m:t>𝑉</m:t>
                    </m:r>
                  </m:oMath>
                </a14:m>
                <a:r>
                  <a:rPr lang="en-US" sz="3200" dirty="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dirty="0"/>
                  <a:t> </a:t>
                </a:r>
              </a:p>
              <a:p>
                <a:pPr marL="457200" indent="-457200">
                  <a:buFont typeface="Arial" panose="020B0604020202020204" pitchFamily="34" charset="0"/>
                  <a:buChar char="•"/>
                </a:pPr>
                <a:r>
                  <a:rPr lang="en-US" sz="3200" dirty="0"/>
                  <a:t>Edges are undirected and unweighted</a:t>
                </a:r>
              </a:p>
              <a:p>
                <a:pPr>
                  <a:spcBef>
                    <a:spcPts val="0"/>
                  </a:spcBef>
                </a:pPr>
                <a:endParaRPr lang="en-US" sz="3200" dirty="0"/>
              </a:p>
              <a:p>
                <a:endParaRPr lang="en-US" dirty="0"/>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1EBA573A-70DD-1340-A92A-A594A6140FFD}"/>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315DDCE9-3E89-DC43-9EDE-A66B9E066594}"/>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0DF9C5AA-5D7E-7F45-9289-96458F1D778A}"/>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15542297-3D2E-1A43-88CE-4096B7B29D4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8A4B49DB-7867-464D-B0A4-84852654DC2A}"/>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BB13F728-888D-BE46-BD1F-1FD46692DB83}"/>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2C393B06-C709-D64A-85D7-B6E22DC36A4D}"/>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3" name="Straight Connector 12">
            <a:extLst>
              <a:ext uri="{FF2B5EF4-FFF2-40B4-BE49-F238E27FC236}">
                <a16:creationId xmlns:a16="http://schemas.microsoft.com/office/drawing/2014/main" id="{D68F6F89-88B8-714C-B2E7-75890238C6BA}"/>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98EAF18-93D1-1E41-A79C-609FFCFC2376}"/>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DFB50C-17EB-114A-BB01-9CD6BC2D1B89}"/>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A39BF0E-C3E9-7749-A437-F03F4905FF9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A0888B4-07F9-2F45-80BC-3D9B3C7DA969}"/>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96CD6A10-2823-F34E-B729-5FF1153A1591}"/>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C60C607-B210-C84E-9E38-4DB5470AEA63}"/>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D8636941-8EBE-764D-97FD-4A17FAB75671}"/>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ECBA9955-69FF-A24D-9D4B-AA9963005289}"/>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Tree>
    <p:extLst>
      <p:ext uri="{BB962C8B-B14F-4D97-AF65-F5344CB8AC3E}">
        <p14:creationId xmlns:p14="http://schemas.microsoft.com/office/powerpoint/2010/main" val="3043052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810-641B-F245-82D7-2E0A83F6CA29}"/>
              </a:ext>
            </a:extLst>
          </p:cNvPr>
          <p:cNvSpPr>
            <a:spLocks noGrp="1"/>
          </p:cNvSpPr>
          <p:nvPr>
            <p:ph type="title"/>
          </p:nvPr>
        </p:nvSpPr>
        <p:spPr/>
        <p:txBody>
          <a:bodyPr/>
          <a:lstStyle/>
          <a:p>
            <a:r>
              <a:rPr lang="en-US" dirty="0"/>
              <a:t>Optimization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CF8AB-DD78-284D-B04C-B5BB8B96B8F1}"/>
                  </a:ext>
                </a:extLst>
              </p:cNvPr>
              <p:cNvSpPr>
                <a:spLocks noGrp="1"/>
              </p:cNvSpPr>
              <p:nvPr>
                <p:ph idx="1"/>
              </p:nvPr>
            </p:nvSpPr>
            <p:spPr/>
            <p:txBody>
              <a:bodyPr/>
              <a:lstStyle/>
              <a:p>
                <a:pPr>
                  <a:spcBef>
                    <a:spcPts val="0"/>
                  </a:spcBef>
                </a:pPr>
                <a:r>
                  <a:rPr lang="en-US" sz="3600" dirty="0"/>
                  <a:t>Objective</a:t>
                </a:r>
              </a:p>
              <a:p>
                <a:pPr marL="457200" indent="-457200">
                  <a:spcBef>
                    <a:spcPts val="0"/>
                  </a:spcBef>
                  <a:buFont typeface="Arial" panose="020B0604020202020204" pitchFamily="34" charset="0"/>
                  <a:buChar char="•"/>
                </a:pPr>
                <a:r>
                  <a:rPr lang="en-US" sz="3600" dirty="0"/>
                  <a:t>Determine for a vertex </a:t>
                </a:r>
                <a14:m>
                  <m:oMath xmlns:m="http://schemas.openxmlformats.org/officeDocument/2006/math">
                    <m:r>
                      <a:rPr lang="fr-CH" sz="3600" i="1">
                        <a:latin typeface="Cambria Math" panose="02040503050406030204" pitchFamily="18" charset="0"/>
                      </a:rPr>
                      <m:t>𝑣</m:t>
                    </m:r>
                  </m:oMath>
                </a14:m>
                <a:r>
                  <a:rPr lang="en-US" sz="3600" dirty="0"/>
                  <a:t> a label vector </a:t>
                </a: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t>
                </a:r>
                <a:br>
                  <a:rPr lang="en-US" sz="3600" dirty="0"/>
                </a:br>
                <a:r>
                  <a:rPr lang="en-US" sz="3600" dirty="0"/>
                  <a:t>of size </a:t>
                </a:r>
                <a14:m>
                  <m:oMath xmlns:m="http://schemas.openxmlformats.org/officeDocument/2006/math">
                    <m:r>
                      <a:rPr lang="fr-CH" sz="3600" i="1">
                        <a:latin typeface="Cambria Math" panose="02040503050406030204" pitchFamily="18" charset="0"/>
                      </a:rPr>
                      <m:t>𝑛</m:t>
                    </m:r>
                    <m:r>
                      <a:rPr lang="fr-CH" sz="3600" i="1">
                        <a:latin typeface="Cambria Math" panose="02040503050406030204" pitchFamily="18" charset="0"/>
                      </a:rPr>
                      <m:t>+1</m:t>
                    </m:r>
                  </m:oMath>
                </a14:m>
                <a:endParaRPr lang="en-US" sz="3600" dirty="0"/>
              </a:p>
              <a:p>
                <a:pPr marL="457200" indent="-457200">
                  <a:spcBef>
                    <a:spcPts val="0"/>
                  </a:spcBef>
                  <a:buFont typeface="Arial" panose="020B0604020202020204" pitchFamily="34" charset="0"/>
                  <a:buChar char="•"/>
                </a:pP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assigns a label probability</a:t>
                </a:r>
              </a:p>
              <a:p>
                <a:endParaRPr lang="en-US" dirty="0"/>
              </a:p>
            </p:txBody>
          </p:sp>
        </mc:Choice>
        <mc:Fallback xmlns="">
          <p:sp>
            <p:nvSpPr>
              <p:cNvPr id="3" name="Content Placeholder 2">
                <a:extLst>
                  <a:ext uri="{FF2B5EF4-FFF2-40B4-BE49-F238E27FC236}">
                    <a16:creationId xmlns:a16="http://schemas.microsoft.com/office/drawing/2014/main" id="{352CF8AB-DD78-284D-B04C-B5BB8B96B8F1}"/>
                  </a:ext>
                </a:extLst>
              </p:cNvPr>
              <p:cNvSpPr>
                <a:spLocks noGrp="1" noRot="1" noChangeAspect="1" noMove="1" noResize="1" noEditPoints="1" noAdjustHandles="1" noChangeArrowheads="1" noChangeShapeType="1" noTextEdit="1"/>
              </p:cNvSpPr>
              <p:nvPr>
                <p:ph idx="1"/>
              </p:nvPr>
            </p:nvSpPr>
            <p:spPr>
              <a:blipFill>
                <a:blip r:embed="rId2"/>
                <a:stretch>
                  <a:fillRect l="-1410"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7798643-C239-4B49-9BAF-A9FBB86440A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701E0453-6713-1446-B0E1-D9C8DAC33591}"/>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63EBEF56-CCAE-F34E-8164-6B82E4C24B5C}"/>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C754B0AC-F1E4-8D48-AC1B-835FBD5EEF8E}"/>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2A9900E1-FFBA-AB4C-AF00-17B66238099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6ADB7D86-8DCC-E645-9F36-40336D3FB6D2}"/>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9C68BF84-841F-044C-AB0A-FBDAFAA0556C}"/>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FCACD957-A738-3045-B8A7-638F8F185CB2}"/>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5C47307A-D32B-2347-92F1-3DF95EE36F5B}"/>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9EA570-6B6B-BE47-A96B-D8D079BEB1FE}"/>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AB5FC86-E71F-324F-8F8A-4AAEE6B0DA83}"/>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CDBBB88-D2C6-3140-A412-777328ED256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293D19E-F687-AD4B-934B-223B5C74DD3A}"/>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27A66AA-39E5-DB44-BD95-A723FD660509}"/>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7447DF6-F971-844E-AF28-B682ABA657C6}"/>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10B4536-D60B-2F4E-A6AE-5AE7F9A5AE1B}"/>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1FA7BB9-EC48-F54A-BC11-16809B865CCD}"/>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8751017C-E107-7E48-9D24-F4DD7F913096}"/>
              </a:ext>
            </a:extLst>
          </p:cNvPr>
          <p:cNvSpPr txBox="1"/>
          <p:nvPr/>
        </p:nvSpPr>
        <p:spPr>
          <a:xfrm>
            <a:off x="1352188" y="4099521"/>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0A5CB1E6-BA60-664E-B01E-3DE8D64D00D4}"/>
              </a:ext>
            </a:extLst>
          </p:cNvPr>
          <p:cNvSpPr txBox="1"/>
          <p:nvPr/>
        </p:nvSpPr>
        <p:spPr>
          <a:xfrm>
            <a:off x="5673919" y="6975764"/>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59C7B099-192F-8C40-A8CE-D4F7CFA585A1}"/>
              </a:ext>
            </a:extLst>
          </p:cNvPr>
          <p:cNvSpPr txBox="1"/>
          <p:nvPr/>
        </p:nvSpPr>
        <p:spPr>
          <a:xfrm>
            <a:off x="7567597" y="4663403"/>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B0BE2655-4F04-294F-A59E-301C053A6A63}"/>
              </a:ext>
            </a:extLst>
          </p:cNvPr>
          <p:cNvSpPr txBox="1"/>
          <p:nvPr/>
        </p:nvSpPr>
        <p:spPr>
          <a:xfrm>
            <a:off x="3298440" y="4261103"/>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21912E3D-5552-5748-820D-DE521C8517AB}"/>
              </a:ext>
            </a:extLst>
          </p:cNvPr>
          <p:cNvSpPr txBox="1"/>
          <p:nvPr/>
        </p:nvSpPr>
        <p:spPr>
          <a:xfrm>
            <a:off x="2289543" y="6994503"/>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D0FD2A04-D2FD-0844-B146-5D9D63F4189A}"/>
              </a:ext>
            </a:extLst>
          </p:cNvPr>
          <p:cNvSpPr txBox="1"/>
          <p:nvPr/>
        </p:nvSpPr>
        <p:spPr>
          <a:xfrm>
            <a:off x="5673918" y="4144791"/>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F3D6B817-EAC4-D54C-BB98-0C68294B0080}"/>
              </a:ext>
            </a:extLst>
          </p:cNvPr>
          <p:cNvSpPr txBox="1"/>
          <p:nvPr/>
        </p:nvSpPr>
        <p:spPr>
          <a:xfrm>
            <a:off x="4250488" y="6236610"/>
            <a:ext cx="776174" cy="323165"/>
          </a:xfrm>
          <a:prstGeom prst="rect">
            <a:avLst/>
          </a:prstGeom>
          <a:noFill/>
        </p:spPr>
        <p:txBody>
          <a:bodyPr wrap="none" rtlCol="0">
            <a:spAutoFit/>
          </a:bodyPr>
          <a:lstStyle/>
          <a:p>
            <a:r>
              <a:rPr lang="en-US" dirty="0"/>
              <a:t>(0, 0, 1)</a:t>
            </a:r>
          </a:p>
        </p:txBody>
      </p:sp>
    </p:spTree>
    <p:extLst>
      <p:ext uri="{BB962C8B-B14F-4D97-AF65-F5344CB8AC3E}">
        <p14:creationId xmlns:p14="http://schemas.microsoft.com/office/powerpoint/2010/main" val="3764445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a:t>We assume that all neighbors excert the same influence on a node</a:t>
                </a:r>
              </a:p>
              <a:p>
                <a:r>
                  <a:rPr lang="en-US"/>
                  <a:t>Thus we would require that</a:t>
                </a:r>
              </a:p>
              <a:p>
                <a:endParaRPr lang="en-US"/>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a:p>
              <a:p>
                <a:endParaRPr lang="en-US"/>
              </a:p>
              <a:p>
                <a:r>
                  <a:rPr lang="en-US"/>
                  <a:t>Recursive equation resp. random walk model </a:t>
                </a:r>
                <a:br>
                  <a:rPr lang="en-US"/>
                </a:br>
                <a:r>
                  <a:rPr lang="en-US"/>
                  <a:t>(like PageRank)</a:t>
                </a:r>
              </a:p>
            </p:txBody>
          </p:sp>
        </mc:Choice>
        <mc:Fallback xmlns="">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293" t="-1310" b="-124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72145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2387-8682-1B4A-B977-A88072C59CB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529D485-714B-3840-A53F-4AB2332EDC1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B08D887D-468B-AF4A-8B32-C12486F6C530}"/>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2A31E6F1-14CD-194E-888D-0403772D4467}"/>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D9B92173-E1B6-3E40-A798-AB8951944ED2}"/>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E0A94DD4-2D12-A54A-BF81-D30485A407AD}"/>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9F38EE3C-4D3C-4F43-A6A9-9CFE163F4184}"/>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C1C1BC01-DBA4-704D-87CF-2CD57BEF41E7}"/>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E9D54FA4-8167-D349-9298-B6D95214ADF2}"/>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8069C0DA-8B14-1146-ACCC-6DF36BEAC034}"/>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3AE3B95-E067-0C4D-A692-6B11B1661DCD}"/>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8081C2F-7EF6-5F4D-8A7B-D07A6B8CFF8A}"/>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3AAD83C-80CE-8A43-8533-73F41C17ACBA}"/>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F1559EE-70F4-9F4B-898F-32825C204948}"/>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E7953BC1-33AA-3B46-81D5-BA4797F5DB9C}"/>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7534973-3356-DC4F-9913-B99B962A7726}"/>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E8AE7BC-A985-2845-A2C3-AD49E8895A58}"/>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F3E4C02-39FD-2E4C-B958-DDD05D2E11A1}"/>
              </a:ext>
            </a:extLst>
          </p:cNvPr>
          <p:cNvSpPr txBox="1"/>
          <p:nvPr/>
        </p:nvSpPr>
        <p:spPr>
          <a:xfrm>
            <a:off x="8680989" y="4596529"/>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BC4EC578-03BA-8949-BE1D-32D55418C94F}"/>
              </a:ext>
            </a:extLst>
          </p:cNvPr>
          <p:cNvSpPr txBox="1"/>
          <p:nvPr/>
        </p:nvSpPr>
        <p:spPr>
          <a:xfrm>
            <a:off x="2504316" y="2587196"/>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4E13A787-3CC6-404F-84FF-6DA4F819C3C9}"/>
              </a:ext>
            </a:extLst>
          </p:cNvPr>
          <p:cNvSpPr txBox="1"/>
          <p:nvPr/>
        </p:nvSpPr>
        <p:spPr>
          <a:xfrm>
            <a:off x="6826047" y="5463439"/>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D0A02282-2342-DD4C-866C-7F95B66D2D17}"/>
              </a:ext>
            </a:extLst>
          </p:cNvPr>
          <p:cNvSpPr txBox="1"/>
          <p:nvPr/>
        </p:nvSpPr>
        <p:spPr>
          <a:xfrm>
            <a:off x="8719725" y="3151078"/>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14EA63FC-ADCF-A441-9E60-E884BC755A75}"/>
              </a:ext>
            </a:extLst>
          </p:cNvPr>
          <p:cNvSpPr txBox="1"/>
          <p:nvPr/>
        </p:nvSpPr>
        <p:spPr>
          <a:xfrm>
            <a:off x="4450568" y="2748778"/>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67839AEB-7538-1D47-A699-335AC18FE417}"/>
              </a:ext>
            </a:extLst>
          </p:cNvPr>
          <p:cNvSpPr txBox="1"/>
          <p:nvPr/>
        </p:nvSpPr>
        <p:spPr>
          <a:xfrm>
            <a:off x="3441671" y="5482178"/>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6584A0B5-AB28-634C-BEA7-6D2587BFCD0B}"/>
              </a:ext>
            </a:extLst>
          </p:cNvPr>
          <p:cNvSpPr txBox="1"/>
          <p:nvPr/>
        </p:nvSpPr>
        <p:spPr>
          <a:xfrm>
            <a:off x="6826046" y="2632466"/>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15295A3C-FAB1-F34E-B7B5-2965B02CAD49}"/>
              </a:ext>
            </a:extLst>
          </p:cNvPr>
          <p:cNvSpPr txBox="1"/>
          <p:nvPr/>
        </p:nvSpPr>
        <p:spPr>
          <a:xfrm>
            <a:off x="5402616" y="4724285"/>
            <a:ext cx="776174" cy="323165"/>
          </a:xfrm>
          <a:prstGeom prst="rect">
            <a:avLst/>
          </a:prstGeom>
          <a:noFill/>
        </p:spPr>
        <p:txBody>
          <a:bodyPr wrap="none" rtlCol="0">
            <a:spAutoFit/>
          </a:bodyPr>
          <a:lstStyle/>
          <a:p>
            <a:r>
              <a:rPr lang="en-US" dirty="0"/>
              <a:t>(0, 0, 1)</a:t>
            </a:r>
          </a:p>
        </p:txBody>
      </p:sp>
      <p:sp>
        <p:nvSpPr>
          <p:cNvPr id="28" name="TextBox 27">
            <a:extLst>
              <a:ext uri="{FF2B5EF4-FFF2-40B4-BE49-F238E27FC236}">
                <a16:creationId xmlns:a16="http://schemas.microsoft.com/office/drawing/2014/main" id="{569CEA70-92C6-2040-80E8-F24D6913A3E0}"/>
              </a:ext>
            </a:extLst>
          </p:cNvPr>
          <p:cNvSpPr txBox="1"/>
          <p:nvPr/>
        </p:nvSpPr>
        <p:spPr>
          <a:xfrm>
            <a:off x="1887465" y="6698539"/>
            <a:ext cx="8248348" cy="461665"/>
          </a:xfrm>
          <a:prstGeom prst="rect">
            <a:avLst/>
          </a:prstGeom>
          <a:noFill/>
        </p:spPr>
        <p:txBody>
          <a:bodyPr wrap="none" rtlCol="0">
            <a:spAutoFit/>
          </a:bodyPr>
          <a:lstStyle/>
          <a:p>
            <a:r>
              <a:rPr lang="en-US" sz="2400" dirty="0" err="1"/>
              <a:t>l</a:t>
            </a:r>
            <a:r>
              <a:rPr lang="en-US" sz="2400" baseline="-25000" dirty="0" err="1"/>
              <a:t>inferred</a:t>
            </a:r>
            <a:r>
              <a:rPr lang="en-US" sz="2400" dirty="0"/>
              <a:t>=1/4 ((0, 1 , 0) + (0, 1 , 0) + (0, 1 , 0) + (1, 0 , 0)) = (1/4, ¾, 0)</a:t>
            </a:r>
          </a:p>
        </p:txBody>
      </p:sp>
      <p:cxnSp>
        <p:nvCxnSpPr>
          <p:cNvPr id="30" name="Straight Arrow Connector 29">
            <a:extLst>
              <a:ext uri="{FF2B5EF4-FFF2-40B4-BE49-F238E27FC236}">
                <a16:creationId xmlns:a16="http://schemas.microsoft.com/office/drawing/2014/main" id="{C47643F0-4FEE-FF48-930C-F571ECDD713E}"/>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4422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dirty="0"/>
              <a:t>Injecting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8671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dirty="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dirty="0"/>
                  <a:t> for </a:t>
                </a:r>
                <a:r>
                  <a:rPr lang="fr-CH" sz="2800" dirty="0" err="1"/>
                  <a:t>nodes</a:t>
                </a:r>
                <a:r>
                  <a:rPr lang="fr-CH" sz="2800" dirty="0"/>
                  <a:t> </a:t>
                </a:r>
                <a:r>
                  <a:rPr lang="fr-CH" sz="2800" dirty="0" err="1"/>
                  <a:t>with</a:t>
                </a:r>
                <a:r>
                  <a:rPr lang="fr-CH" sz="2800" dirty="0"/>
                  <a:t> </a:t>
                </a:r>
                <a:r>
                  <a:rPr lang="fr-CH" sz="2800" dirty="0" err="1"/>
                  <a:t>known</a:t>
                </a:r>
                <a:r>
                  <a:rPr lang="fr-CH" sz="2800" dirty="0"/>
                  <a:t> labels, </a:t>
                </a:r>
                <a:br>
                  <a:rPr lang="fr-CH" sz="2800" dirty="0"/>
                </a:br>
                <a:r>
                  <a:rPr lang="fr-CH" sz="2800" dirty="0" err="1"/>
                  <a:t>otherwise</a:t>
                </a:r>
                <a:r>
                  <a:rPr lang="fr-CH"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dirty="0"/>
                  <a:t> </a:t>
                </a:r>
                <a:endParaRPr lang="en-US" sz="2800" dirty="0">
                  <a:latin typeface="Courier" pitchFamily="2" charset="0"/>
                </a:endParaRPr>
              </a:p>
              <a:p>
                <a:r>
                  <a:rPr lang="en-US" sz="2800" dirty="0">
                    <a:latin typeface="Courier" pitchFamily="2" charset="0"/>
                  </a:rPr>
                  <a:t>while not converged</a:t>
                </a:r>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dirty="0"/>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smtClean="0">
                        <a:latin typeface="Cambria Math" panose="02040503050406030204" pitchFamily="18" charset="0"/>
                      </a:rPr>
                      <m:t>:</m:t>
                    </m:r>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dirty="0"/>
                  <a:t>		</a:t>
                </a:r>
                <a:r>
                  <a:rPr lang="en-US" sz="2800" dirty="0"/>
                  <a:t> // inject </a:t>
                </a:r>
                <a:r>
                  <a:rPr lang="en-US" sz="2800" dirty="0" err="1"/>
                  <a:t>apriori</a:t>
                </a:r>
                <a:r>
                  <a:rPr lang="en-US" sz="2800" dirty="0"/>
                  <a:t> knowledge</a:t>
                </a:r>
                <a:br>
                  <a:rPr lang="fr-CH" sz="2800" dirty="0"/>
                </a:br>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dirty="0"/>
                  <a:t>	</a:t>
                </a:r>
                <a:r>
                  <a:rPr lang="en-US" sz="2800" dirty="0"/>
                  <a:t> // infer from neighbors</a:t>
                </a:r>
                <a:endParaRPr lang="fr-CH" sz="2800" b="0" dirty="0"/>
              </a:p>
              <a:p>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dirty="0"/>
                  <a:t>	 	// abandon</a:t>
                </a:r>
              </a:p>
              <a:p>
                <a:endParaRPr lang="en-US" sz="2800" dirty="0"/>
              </a:p>
              <a:p>
                <a:r>
                  <a:rPr lang="en-US" sz="2800" dirty="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dirty="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dirty="0"/>
                  <a:t> can be interpreted as decisions in a random walk</a:t>
                </a:r>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763" b="-63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2480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593-7B02-904D-B8EA-0E98B5CCFA22}"/>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4ECE0AE2-1F09-8E44-AE84-2189B3430F1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42BF8166-7B2E-3B4E-BD3E-F4428F0555DA}"/>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00C72176-F71A-3449-8D59-B126F7521CDC}"/>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7CD34325-6C74-4347-A268-0811C77FA6EA}"/>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BF6D39AA-4635-714E-8702-679A5B0AAD3B}"/>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AEA927F1-2FAD-0844-B01F-4D45536BA8DD}"/>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5BF1A420-1E0D-A149-9FCB-0FF85EB828C1}"/>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7598814C-AC25-B444-AD8D-29DFECC9E00F}"/>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A5F7103B-1DFF-934A-AA8F-943BC88FD0AC}"/>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CC311CF-2FF8-3340-B17B-CA0A2448712E}"/>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3354717-231D-E249-83D5-B27D09A03945}"/>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D7FE2A8-3194-DB40-BEE6-55E74536162F}"/>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04E4987-B30F-EB46-BCC1-6F103E8893FF}"/>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5330E41-CD0C-7F47-A2AE-DCC2734FACF2}"/>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18D14C-107C-D645-8D7E-B0685840A5DD}"/>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41C1165-31EE-C04D-AF94-E6E390D85C94}"/>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4E0507BA-64D3-2A40-B5C6-BE6E3E71092D}"/>
              </a:ext>
            </a:extLst>
          </p:cNvPr>
          <p:cNvSpPr txBox="1"/>
          <p:nvPr/>
        </p:nvSpPr>
        <p:spPr>
          <a:xfrm>
            <a:off x="8680989" y="4596529"/>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8D351389-0084-A747-8AA0-C1A8DBB8FC67}"/>
              </a:ext>
            </a:extLst>
          </p:cNvPr>
          <p:cNvSpPr txBox="1"/>
          <p:nvPr/>
        </p:nvSpPr>
        <p:spPr>
          <a:xfrm>
            <a:off x="2504316" y="2587196"/>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B1590884-0BD5-4E4D-BD9C-3251765255D0}"/>
              </a:ext>
            </a:extLst>
          </p:cNvPr>
          <p:cNvSpPr txBox="1"/>
          <p:nvPr/>
        </p:nvSpPr>
        <p:spPr>
          <a:xfrm>
            <a:off x="6826047" y="5463439"/>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11CF4B4E-FB39-5B4D-9798-BC94A4B9BFAC}"/>
              </a:ext>
            </a:extLst>
          </p:cNvPr>
          <p:cNvSpPr txBox="1"/>
          <p:nvPr/>
        </p:nvSpPr>
        <p:spPr>
          <a:xfrm>
            <a:off x="8719725" y="3151078"/>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ED5ABF74-FEAE-784A-B3E7-51B022E7F396}"/>
              </a:ext>
            </a:extLst>
          </p:cNvPr>
          <p:cNvSpPr txBox="1"/>
          <p:nvPr/>
        </p:nvSpPr>
        <p:spPr>
          <a:xfrm>
            <a:off x="4450568" y="2748778"/>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3DD00DA3-6BB5-A849-AC89-2CEB2640468C}"/>
              </a:ext>
            </a:extLst>
          </p:cNvPr>
          <p:cNvSpPr txBox="1"/>
          <p:nvPr/>
        </p:nvSpPr>
        <p:spPr>
          <a:xfrm>
            <a:off x="3441671" y="5482178"/>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4D693EF7-E076-6247-B05C-B2207085203D}"/>
              </a:ext>
            </a:extLst>
          </p:cNvPr>
          <p:cNvSpPr txBox="1"/>
          <p:nvPr/>
        </p:nvSpPr>
        <p:spPr>
          <a:xfrm>
            <a:off x="6826046" y="2632466"/>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9B988422-FF27-3840-9492-E47345A98275}"/>
              </a:ext>
            </a:extLst>
          </p:cNvPr>
          <p:cNvSpPr txBox="1"/>
          <p:nvPr/>
        </p:nvSpPr>
        <p:spPr>
          <a:xfrm>
            <a:off x="5402616" y="4724285"/>
            <a:ext cx="776174" cy="323165"/>
          </a:xfrm>
          <a:prstGeom prst="rect">
            <a:avLst/>
          </a:prstGeom>
          <a:noFill/>
        </p:spPr>
        <p:txBody>
          <a:bodyPr wrap="none" rtlCol="0">
            <a:spAutoFit/>
          </a:bodyPr>
          <a:lstStyle/>
          <a:p>
            <a:r>
              <a:rPr lang="en-US" dirty="0"/>
              <a:t>(0, 0, 1)</a:t>
            </a:r>
          </a:p>
        </p:txBody>
      </p:sp>
      <p:sp>
        <p:nvSpPr>
          <p:cNvPr id="28" name="TextBox 27">
            <a:extLst>
              <a:ext uri="{FF2B5EF4-FFF2-40B4-BE49-F238E27FC236}">
                <a16:creationId xmlns:a16="http://schemas.microsoft.com/office/drawing/2014/main" id="{328F72FC-EE37-5A4E-BCC9-28B0B8D27A5D}"/>
              </a:ext>
            </a:extLst>
          </p:cNvPr>
          <p:cNvSpPr txBox="1"/>
          <p:nvPr/>
        </p:nvSpPr>
        <p:spPr>
          <a:xfrm>
            <a:off x="1995678" y="6698539"/>
            <a:ext cx="8031943" cy="461665"/>
          </a:xfrm>
          <a:prstGeom prst="rect">
            <a:avLst/>
          </a:prstGeom>
          <a:noFill/>
        </p:spPr>
        <p:txBody>
          <a:bodyPr wrap="none" rtlCol="0">
            <a:spAutoFit/>
          </a:bodyPr>
          <a:lstStyle/>
          <a:p>
            <a:r>
              <a:rPr lang="en-US" sz="2400" dirty="0" err="1"/>
              <a:t>l</a:t>
            </a:r>
            <a:r>
              <a:rPr lang="en-US" sz="2400" baseline="-25000" dirty="0" err="1"/>
              <a:t>inferred</a:t>
            </a:r>
            <a:r>
              <a:rPr lang="en-US" sz="2400" dirty="0"/>
              <a:t> = ½ (0, 0, 1) + ¼ (¼,  ¾, 0) + ¼ (0, 0, 1) = (1/16, 3/16, 3/4) </a:t>
            </a:r>
          </a:p>
        </p:txBody>
      </p:sp>
      <p:cxnSp>
        <p:nvCxnSpPr>
          <p:cNvPr id="29" name="Straight Arrow Connector 28">
            <a:extLst>
              <a:ext uri="{FF2B5EF4-FFF2-40B4-BE49-F238E27FC236}">
                <a16:creationId xmlns:a16="http://schemas.microsoft.com/office/drawing/2014/main" id="{29F2F16A-6697-8F40-80D3-AD7124055547}"/>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D36B168-5D2B-9942-A791-EA9FDF0E2F2C}"/>
                  </a:ext>
                </a:extLst>
              </p:cNvPr>
              <p:cNvSpPr/>
              <p:nvPr/>
            </p:nvSpPr>
            <p:spPr>
              <a:xfrm>
                <a:off x="853467" y="1712060"/>
                <a:ext cx="5912389" cy="528671"/>
              </a:xfrm>
              <a:prstGeom prst="rect">
                <a:avLst/>
              </a:prstGeom>
            </p:spPr>
            <p:txBody>
              <a:bodyPr wrap="none">
                <a:spAutoFit/>
              </a:bodyPr>
              <a:lstStyle/>
              <a:p>
                <a:r>
                  <a:rPr lang="fr-CH" sz="2400" dirty="0"/>
                  <a:t>Assume </a:t>
                </a:r>
                <a14:m>
                  <m:oMath xmlns:m="http://schemas.openxmlformats.org/officeDocument/2006/math">
                    <m:sSubSup>
                      <m:sSubSupPr>
                        <m:ctrlPr>
                          <a:rPr lang="fr-CH" sz="2400" i="1" smtClean="0">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𝑖𝑛𝑗</m:t>
                        </m:r>
                      </m:sup>
                    </m:sSubSup>
                    <m:r>
                      <a:rPr lang="fr-CH" sz="2400" b="0" i="1" smtClean="0">
                        <a:latin typeface="Cambria Math" panose="02040503050406030204" pitchFamily="18" charset="0"/>
                      </a:rPr>
                      <m:t>=1/2</m:t>
                    </m:r>
                  </m:oMath>
                </a14:m>
                <a:r>
                  <a:rPr lang="en-US" sz="2400" dirty="0"/>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𝑐𝑜𝑛</m:t>
                        </m:r>
                      </m:sup>
                    </m:sSubSup>
                    <m:r>
                      <a:rPr lang="fr-CH" sz="2400" b="0" i="1" smtClean="0">
                        <a:latin typeface="Cambria Math" panose="02040503050406030204" pitchFamily="18" charset="0"/>
                      </a:rPr>
                      <m:t>=1/4,</m:t>
                    </m:r>
                  </m:oMath>
                </a14:m>
                <a:r>
                  <a:rPr lang="en-US" sz="2400" dirty="0"/>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𝑎𝑏𝑎</m:t>
                        </m:r>
                      </m:sup>
                    </m:sSubSup>
                    <m:r>
                      <a:rPr lang="fr-CH" sz="2400" b="0" i="1" smtClean="0">
                        <a:latin typeface="Cambria Math" panose="02040503050406030204" pitchFamily="18" charset="0"/>
                      </a:rPr>
                      <m:t>=1/4</m:t>
                    </m:r>
                  </m:oMath>
                </a14:m>
                <a:endParaRPr lang="en-US" sz="2400" dirty="0"/>
              </a:p>
            </p:txBody>
          </p:sp>
        </mc:Choice>
        <mc:Fallback xmlns="">
          <p:sp>
            <p:nvSpPr>
              <p:cNvPr id="31" name="Rectangle 30">
                <a:extLst>
                  <a:ext uri="{FF2B5EF4-FFF2-40B4-BE49-F238E27FC236}">
                    <a16:creationId xmlns:a16="http://schemas.microsoft.com/office/drawing/2014/main" id="{DD36B168-5D2B-9942-A791-EA9FDF0E2F2C}"/>
                  </a:ext>
                </a:extLst>
              </p:cNvPr>
              <p:cNvSpPr>
                <a:spLocks noRot="1" noChangeAspect="1" noMove="1" noResize="1" noEditPoints="1" noAdjustHandles="1" noChangeArrowheads="1" noChangeShapeType="1" noTextEdit="1"/>
              </p:cNvSpPr>
              <p:nvPr/>
            </p:nvSpPr>
            <p:spPr>
              <a:xfrm>
                <a:off x="853467" y="1712060"/>
                <a:ext cx="5912389" cy="528671"/>
              </a:xfrm>
              <a:prstGeom prst="rect">
                <a:avLst/>
              </a:prstGeom>
              <a:blipFill>
                <a:blip r:embed="rId2"/>
                <a:stretch>
                  <a:fillRect l="-1071" b="-26190"/>
                </a:stretch>
              </a:blipFill>
            </p:spPr>
            <p:txBody>
              <a:bodyPr/>
              <a:lstStyle/>
              <a:p>
                <a:r>
                  <a:rPr lang="en-US">
                    <a:noFill/>
                  </a:rPr>
                  <a:t> </a:t>
                </a:r>
              </a:p>
            </p:txBody>
          </p:sp>
        </mc:Fallback>
      </mc:AlternateContent>
    </p:spTree>
    <p:extLst>
      <p:ext uri="{BB962C8B-B14F-4D97-AF65-F5344CB8AC3E}">
        <p14:creationId xmlns:p14="http://schemas.microsoft.com/office/powerpoint/2010/main" val="2452339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FCCF-D2A3-FD43-BFD0-E3823027C2B7}"/>
              </a:ext>
            </a:extLst>
          </p:cNvPr>
          <p:cNvSpPr>
            <a:spLocks noGrp="1"/>
          </p:cNvSpPr>
          <p:nvPr>
            <p:ph type="title"/>
          </p:nvPr>
        </p:nvSpPr>
        <p:spPr/>
        <p:txBody>
          <a:bodyPr/>
          <a:lstStyle/>
          <a:p>
            <a:r>
              <a:rPr lang="en-US" dirty="0"/>
              <a:t>Determining the Probabilities </a:t>
            </a:r>
          </a:p>
        </p:txBody>
      </p:sp>
      <p:sp>
        <p:nvSpPr>
          <p:cNvPr id="3" name="Content Placeholder 2">
            <a:extLst>
              <a:ext uri="{FF2B5EF4-FFF2-40B4-BE49-F238E27FC236}">
                <a16:creationId xmlns:a16="http://schemas.microsoft.com/office/drawing/2014/main" id="{AB83D64B-DE98-F848-B136-688F031B0DDD}"/>
              </a:ext>
            </a:extLst>
          </p:cNvPr>
          <p:cNvSpPr>
            <a:spLocks noGrp="1"/>
          </p:cNvSpPr>
          <p:nvPr>
            <p:ph idx="1"/>
          </p:nvPr>
        </p:nvSpPr>
        <p:spPr/>
        <p:txBody>
          <a:bodyPr/>
          <a:lstStyle/>
          <a:p>
            <a:r>
              <a:rPr lang="en-US" dirty="0"/>
              <a:t>The choice of the transition probabilities results in different variants of label propagation algorithms</a:t>
            </a:r>
          </a:p>
          <a:p>
            <a:endParaRPr lang="en-US" dirty="0"/>
          </a:p>
          <a:p>
            <a:r>
              <a:rPr lang="en-US" dirty="0"/>
              <a:t>Possible considerations</a:t>
            </a:r>
          </a:p>
          <a:p>
            <a:pPr marL="457200" indent="-457200">
              <a:buFontTx/>
              <a:buChar char="-"/>
            </a:pPr>
            <a:r>
              <a:rPr lang="en-US" dirty="0"/>
              <a:t>pre-labelled nodes should have higher influence on neighbors than initially unlabeled nodes</a:t>
            </a:r>
          </a:p>
          <a:p>
            <a:pPr marL="457200" indent="-457200">
              <a:buFontTx/>
              <a:buChar char="-"/>
            </a:pPr>
            <a:r>
              <a:rPr lang="en-US" dirty="0"/>
              <a:t>well-connected nodes should have higher influence that sparsely connected nodes</a:t>
            </a:r>
          </a:p>
          <a:p>
            <a:pPr marL="457200" indent="-457200">
              <a:buFontTx/>
              <a:buChar char="-"/>
            </a:pPr>
            <a:endParaRPr lang="en-US" dirty="0"/>
          </a:p>
        </p:txBody>
      </p:sp>
      <p:sp>
        <p:nvSpPr>
          <p:cNvPr id="4" name="Footer Placeholder 3">
            <a:extLst>
              <a:ext uri="{FF2B5EF4-FFF2-40B4-BE49-F238E27FC236}">
                <a16:creationId xmlns:a16="http://schemas.microsoft.com/office/drawing/2014/main" id="{AEA7E3FF-785A-824E-A66E-16DBB817B54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2259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ED65-02BB-5D44-BE3F-F82D4924C185}"/>
              </a:ext>
            </a:extLst>
          </p:cNvPr>
          <p:cNvSpPr>
            <a:spLocks noGrp="1"/>
          </p:cNvSpPr>
          <p:nvPr>
            <p:ph type="title"/>
          </p:nvPr>
        </p:nvSpPr>
        <p:spPr/>
        <p:txBody>
          <a:bodyPr/>
          <a:lstStyle/>
          <a:p>
            <a:r>
              <a:rPr lang="en-US"/>
              <a:t>1. Entity Disambiguation</a:t>
            </a:r>
          </a:p>
        </p:txBody>
      </p:sp>
      <p:sp>
        <p:nvSpPr>
          <p:cNvPr id="3" name="Text Placeholder 2">
            <a:extLst>
              <a:ext uri="{FF2B5EF4-FFF2-40B4-BE49-F238E27FC236}">
                <a16:creationId xmlns:a16="http://schemas.microsoft.com/office/drawing/2014/main" id="{8F8621BB-5C60-BD4A-8FF7-829CEFAA6E1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2DA7C89-D4A1-554F-A6C5-65AEFCB738CE}"/>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54562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dirty="0"/>
              <a:t>Example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a:xfrm>
                <a:off x="323007" y="1396755"/>
                <a:ext cx="10790331" cy="5809192"/>
              </a:xfrm>
            </p:spPr>
            <p:txBody>
              <a:bodyPr/>
              <a:lstStyle/>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dirty="0"/>
                  <a:t>  </a:t>
                </a:r>
                <a:endParaRPr lang="fr-CH" sz="3200" i="1" dirty="0">
                  <a:latin typeface="Cambria Math" panose="02040503050406030204" pitchFamily="18" charset="0"/>
                </a:endParaRP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dirty="0"/>
                  <a:t>, </a:t>
                </a:r>
                <a14:m>
                  <m:oMath xmlns:m="http://schemas.openxmlformats.org/officeDocument/2006/math">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r>
                      <a:rPr lang="fr-CH" sz="3200" i="1">
                        <a:latin typeface="Cambria Math" panose="02040503050406030204" pitchFamily="18" charset="0"/>
                      </a:rPr>
                      <m:t>=−</m:t>
                    </m:r>
                    <m:func>
                      <m:funcPr>
                        <m:ctrlPr>
                          <a:rPr lang="fr-CH" sz="3200" i="1">
                            <a:latin typeface="Cambria Math" panose="02040503050406030204" pitchFamily="18" charset="0"/>
                          </a:rPr>
                        </m:ctrlPr>
                      </m:funcPr>
                      <m:fName>
                        <m:r>
                          <m:rPr>
                            <m:sty m:val="p"/>
                          </m:rPr>
                          <a:rPr lang="fr-CH" sz="3200">
                            <a:latin typeface="Cambria Math" panose="02040503050406030204" pitchFamily="18" charset="0"/>
                          </a:rPr>
                          <m:t>log</m:t>
                        </m:r>
                      </m:fName>
                      <m:e>
                        <m:f>
                          <m:fPr>
                            <m:ctrlPr>
                              <a:rPr lang="fr-CH" sz="3200" i="1">
                                <a:latin typeface="Cambria Math" panose="02040503050406030204" pitchFamily="18" charset="0"/>
                              </a:rPr>
                            </m:ctrlPr>
                          </m:fPr>
                          <m:num>
                            <m:r>
                              <a:rPr lang="fr-CH" sz="3200" i="1">
                                <a:latin typeface="Cambria Math" panose="02040503050406030204" pitchFamily="18" charset="0"/>
                              </a:rPr>
                              <m:t>1</m:t>
                            </m:r>
                          </m:num>
                          <m:den>
                            <m:r>
                              <m:rPr>
                                <m:sty m:val="p"/>
                              </m:rPr>
                              <a:rPr lang="fr-CH" sz="3200">
                                <a:latin typeface="Cambria Math" panose="02040503050406030204" pitchFamily="18" charset="0"/>
                              </a:rPr>
                              <m:t>deg</m:t>
                            </m:r>
                            <m:r>
                              <a:rPr lang="fr-CH" sz="3200" i="1">
                                <a:latin typeface="Cambria Math" panose="02040503050406030204" pitchFamily="18" charset="0"/>
                              </a:rPr>
                              <m:t>⁡(</m:t>
                            </m:r>
                            <m:r>
                              <a:rPr lang="fr-CH" sz="3200" i="1">
                                <a:latin typeface="Cambria Math" panose="02040503050406030204" pitchFamily="18" charset="0"/>
                              </a:rPr>
                              <m:t>𝑣</m:t>
                            </m:r>
                            <m:r>
                              <a:rPr lang="fr-CH" sz="3200" i="1">
                                <a:latin typeface="Cambria Math" panose="02040503050406030204" pitchFamily="18" charset="0"/>
                              </a:rPr>
                              <m:t>)</m:t>
                            </m:r>
                          </m:den>
                        </m:f>
                      </m:e>
                    </m:func>
                  </m:oMath>
                </a14:m>
                <a:r>
                  <a:rPr lang="en-US" sz="3200" dirty="0"/>
                  <a:t> if </a:t>
                </a:r>
                <a14:m>
                  <m:oMath xmlns:m="http://schemas.openxmlformats.org/officeDocument/2006/math">
                    <m:r>
                      <a:rPr lang="fr-CH" sz="3200" i="1">
                        <a:latin typeface="Cambria Math" panose="02040503050406030204" pitchFamily="18" charset="0"/>
                      </a:rPr>
                      <m:t>𝑣</m:t>
                    </m:r>
                  </m:oMath>
                </a14:m>
                <a:r>
                  <a:rPr lang="en-US" sz="3200" dirty="0"/>
                  <a:t> is labelled,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r>
                      <a:rPr lang="fr-CH" sz="3200" i="1">
                        <a:latin typeface="Cambria Math" panose="02040503050406030204" pitchFamily="18" charset="0"/>
                      </a:rPr>
                      <m:t>=</m:t>
                    </m:r>
                    <m:r>
                      <a:rPr lang="fr-CH" sz="3200" b="0" i="1" smtClean="0">
                        <a:latin typeface="Cambria Math" panose="02040503050406030204" pitchFamily="18" charset="0"/>
                      </a:rPr>
                      <m:t>0</m:t>
                    </m:r>
                  </m:oMath>
                </a14:m>
                <a:r>
                  <a:rPr lang="en-US" sz="3200" dirty="0"/>
                  <a:t> otherwise</a:t>
                </a: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dirty="0"/>
                  <a:t>,1)</a:t>
                </a:r>
              </a:p>
              <a:p>
                <a:endParaRPr lang="en-US" dirty="0"/>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b="0" i="1">
                            <a:latin typeface="Cambria Math" panose="02040503050406030204" pitchFamily="18" charset="0"/>
                          </a:rPr>
                          <m:t>𝑐𝑜𝑛</m:t>
                        </m:r>
                      </m:sup>
                    </m:sSubSup>
                    <m:r>
                      <a:rPr lang="fr-CH" sz="3600" i="1">
                        <a:latin typeface="Cambria Math" panose="02040503050406030204" pitchFamily="18" charset="0"/>
                      </a:rPr>
                      <m:t>=</m:t>
                    </m:r>
                    <m:f>
                      <m:fPr>
                        <m:ctrlPr>
                          <a:rPr lang="fr-CH" sz="360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𝑐</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𝑖𝑛𝑗</m:t>
                        </m:r>
                      </m:sup>
                    </m:sSubSup>
                    <m:r>
                      <a:rPr lang="fr-CH" sz="3600" b="0" i="1">
                        <a:latin typeface="Cambria Math" panose="02040503050406030204" pitchFamily="18" charset="0"/>
                      </a:rPr>
                      <m:t>=</m:t>
                    </m:r>
                    <m:f>
                      <m:fPr>
                        <m:ctrlPr>
                          <a:rPr lang="fr-CH" sz="3600" b="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𝑑</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oMath>
                </a14:m>
                <a:r>
                  <a:rPr lang="en-US" dirty="0"/>
                  <a:t>for labelled nodes, 0 otherwise</a:t>
                </a:r>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𝑎𝑏𝑎</m:t>
                        </m:r>
                      </m:sup>
                    </m:sSubSup>
                    <m:r>
                      <a:rPr lang="fr-CH" sz="3600" b="0" i="1">
                        <a:latin typeface="Cambria Math" panose="02040503050406030204" pitchFamily="18" charset="0"/>
                      </a:rPr>
                      <m:t>=1−</m:t>
                    </m:r>
                  </m:oMath>
                </a14:m>
                <a:r>
                  <a:rPr lang="fr-CH" sz="3200" dirty="0"/>
                  <a:t> </a:t>
                </a:r>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𝑐𝑜𝑛</m:t>
                        </m:r>
                      </m:sup>
                    </m:sSubSup>
                    <m:r>
                      <a:rPr lang="fr-CH" sz="3200" b="0" i="1">
                        <a:latin typeface="Cambria Math" panose="02040503050406030204" pitchFamily="18" charset="0"/>
                      </a:rPr>
                      <m:t>−</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oMath>
                </a14:m>
                <a:endParaRPr lang="en-US" dirty="0"/>
              </a:p>
            </p:txBody>
          </p:sp>
        </mc:Choice>
        <mc:Fallback xmlns="">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xfrm>
                <a:off x="323007" y="1396755"/>
                <a:ext cx="10790331" cy="5809192"/>
              </a:xfrm>
              <a:blipFill>
                <a:blip r:embed="rId3"/>
                <a:stretch>
                  <a:fillRect l="-353"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7097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137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4467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81987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47072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87741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919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655-F09B-D442-9B65-5DB64225FA8F}"/>
              </a:ext>
            </a:extLst>
          </p:cNvPr>
          <p:cNvSpPr>
            <a:spLocks noGrp="1"/>
          </p:cNvSpPr>
          <p:nvPr>
            <p:ph type="title"/>
          </p:nvPr>
        </p:nvSpPr>
        <p:spPr/>
        <p:txBody>
          <a:bodyPr/>
          <a:lstStyle/>
          <a:p>
            <a:r>
              <a:rPr lang="en-US"/>
              <a:t>3. Link Prediction</a:t>
            </a:r>
          </a:p>
        </p:txBody>
      </p:sp>
      <p:sp>
        <p:nvSpPr>
          <p:cNvPr id="3" name="Text Placeholder 2">
            <a:extLst>
              <a:ext uri="{FF2B5EF4-FFF2-40B4-BE49-F238E27FC236}">
                <a16:creationId xmlns:a16="http://schemas.microsoft.com/office/drawing/2014/main" id="{0649716C-4252-5448-9BF8-4CA000EEBBA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68E6949-C8F5-1745-A241-5A22FBDC068A}"/>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303004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a:t>Knowledge Base Completion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a:t>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a:t>Task: Link a text mention in a document to an entry in a knowledge base (e.g. WikiPedia or WikiData)</a:t>
            </a:r>
          </a:p>
          <a:p>
            <a:pPr marL="457200" indent="-457200">
              <a:buFont typeface="Arial" panose="020B0604020202020204" pitchFamily="34" charset="0"/>
              <a:buChar char="•"/>
            </a:pPr>
            <a:r>
              <a:rPr lang="en-US"/>
              <a:t>Also called entity resolution and linking</a:t>
            </a:r>
          </a:p>
          <a:p>
            <a:r>
              <a:rPr lang="en-US"/>
              <a:t>Example: “Schindler is a Swiss industrial company. One of its main competitors is the American producer Otis.”</a:t>
            </a:r>
          </a:p>
          <a:p>
            <a:endParaRPr lang="en-US"/>
          </a:p>
          <a:p>
            <a:endParaRPr lang="en-US"/>
          </a:p>
          <a:p>
            <a:pPr marL="457200" indent="-457200">
              <a:buFontTx/>
              <a:buChar char="-"/>
            </a:pPr>
            <a:endParaRPr lang="en-US"/>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dirty="0"/>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dirty="0"/>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dirty="0"/>
              </a:p>
              <a:p>
                <a:r>
                  <a:rPr lang="en-US" dirty="0"/>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dirty="0"/>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C9B8-FD78-FB4F-9E9C-05D86394F552}"/>
              </a:ext>
            </a:extLst>
          </p:cNvPr>
          <p:cNvSpPr>
            <a:spLocks noGrp="1"/>
          </p:cNvSpPr>
          <p:nvPr>
            <p:ph type="title"/>
          </p:nvPr>
        </p:nvSpPr>
        <p:spPr/>
        <p:txBody>
          <a:bodyPr/>
          <a:lstStyle/>
          <a:p>
            <a:r>
              <a:rPr lang="en-US" dirty="0"/>
              <a:t>Plausibility Score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085C5A-4947-4745-89F0-36291D74BAB9}"/>
                  </a:ext>
                </a:extLst>
              </p:cNvPr>
              <p:cNvSpPr>
                <a:spLocks noGrp="1"/>
              </p:cNvSpPr>
              <p:nvPr>
                <p:ph idx="1"/>
              </p:nvPr>
            </p:nvSpPr>
            <p:spPr/>
            <p:txBody>
              <a:bodyPr/>
              <a:lstStyle/>
              <a:p>
                <a:r>
                  <a:rPr lang="en-US" dirty="0"/>
                  <a:t>Define a plausibility score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such that</a:t>
                </a:r>
              </a:p>
              <a:p>
                <a:endParaRPr lang="en-US" dirty="0"/>
              </a:p>
              <a:p>
                <a:r>
                  <a:rPr lang="fr-CH" dirty="0"/>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&lt;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r>
                              <a:rPr lang="fr-CH" b="0" i="1" smtClean="0">
                                <a:latin typeface="Cambria Math" panose="02040503050406030204" pitchFamily="18" charset="0"/>
                              </a:rPr>
                              <m:t>′</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r>
                              <a:rPr lang="fr-CH" b="0" i="1" smtClean="0">
                                <a:latin typeface="Cambria Math" panose="02040503050406030204" pitchFamily="18" charset="0"/>
                              </a:rPr>
                              <m:t>′</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r>
                              <a:rPr lang="fr-CH" b="0" i="1" smtClean="0">
                                <a:latin typeface="Cambria Math" panose="02040503050406030204" pitchFamily="18" charset="0"/>
                              </a:rPr>
                              <m:t>′</m:t>
                            </m:r>
                          </m:sub>
                        </m:sSub>
                      </m:e>
                    </m:d>
                  </m:oMath>
                </a14:m>
                <a:endParaRPr lang="fr-CH" dirty="0"/>
              </a:p>
              <a:p>
                <a:endParaRPr lang="en-US" dirty="0"/>
              </a:p>
              <a:p>
                <a:r>
                  <a:rPr lang="en-US" dirty="0"/>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dirty="0"/>
                  <a:t> is an implausible triple</a:t>
                </a:r>
              </a:p>
              <a:p>
                <a:endParaRPr lang="en-US" dirty="0"/>
              </a:p>
              <a:p>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r>
                      <a:rPr lang="fr-CH" i="1" smtClean="0">
                        <a:latin typeface="Cambria Math" panose="02040503050406030204" pitchFamily="18" charset="0"/>
                        <a:ea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𝐺</m:t>
                        </m:r>
                      </m:e>
                      <m:sup>
                        <m:r>
                          <a:rPr lang="fr-CH" i="1">
                            <a:latin typeface="Cambria Math" panose="02040503050406030204" pitchFamily="18" charset="0"/>
                          </a:rPr>
                          <m:t>′</m:t>
                        </m:r>
                      </m:sup>
                    </m:sSup>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9085C5A-4947-4745-89F0-36291D74BAB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3B69D63-A69C-3B4E-AEBA-9A24967EB9B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15547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a:xfrm>
                <a:off x="395015" y="1408289"/>
                <a:ext cx="10790331" cy="5809192"/>
              </a:xfrm>
            </p:spPr>
            <p:txBody>
              <a:bodyPr/>
              <a:lstStyle/>
              <a:p>
                <a:endParaRPr lang="en-US" dirty="0"/>
              </a:p>
              <a:p>
                <a:r>
                  <a:rPr lang="en-US" dirty="0"/>
                  <a:t>Minimize the loss function</a:t>
                </a:r>
              </a:p>
              <a:p>
                <a:endParaRPr lang="en-US" dirty="0"/>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𝐽</m:t>
                      </m:r>
                      <m:d>
                        <m:dPr>
                          <m:ctrlPr>
                            <a:rPr lang="fr-CH" sz="2800" b="0" i="1">
                              <a:latin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𝜃</m:t>
                          </m:r>
                        </m:e>
                      </m:d>
                      <m:r>
                        <a:rPr lang="fr-CH" sz="2800" b="0" i="1">
                          <a:latin typeface="Cambria Math" panose="02040503050406030204" pitchFamily="18" charset="0"/>
                          <a:ea typeface="Cambria Math" panose="02040503050406030204" pitchFamily="18" charset="0"/>
                        </a:rPr>
                        <m:t>=</m:t>
                      </m:r>
                      <m:nary>
                        <m:naryPr>
                          <m:chr m:val="∑"/>
                          <m:supHide m:val="on"/>
                          <m:ctrlPr>
                            <a:rPr lang="fr-CH" sz="2800" b="0" i="1">
                              <a:latin typeface="Cambria Math" panose="02040503050406030204" pitchFamily="18" charset="0"/>
                              <a:ea typeface="Cambria Math" panose="02040503050406030204" pitchFamily="18" charset="0"/>
                            </a:rPr>
                          </m:ctrlPr>
                        </m:naryPr>
                        <m:sub>
                          <m:eqArr>
                            <m:eqArrPr>
                              <m:ctrlPr>
                                <a:rPr lang="fr-CH" sz="2800" b="0" i="1">
                                  <a:latin typeface="Cambria Math" panose="02040503050406030204" pitchFamily="18" charset="0"/>
                                  <a:ea typeface="Cambria Math" panose="02040503050406030204" pitchFamily="18" charset="0"/>
                                </a:rPr>
                              </m:ctrlPr>
                            </m:eqArrPr>
                            <m:e>
                              <m:r>
                                <m:rPr>
                                  <m:brk m:alnAt="7"/>
                                </m:rP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h</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𝑡</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e>
                            <m:e>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h</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𝑟</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𝑡</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r>
                                <a:rPr lang="fr-CH" sz="2800" b="0" i="1">
                                  <a:latin typeface="Cambria Math" panose="02040503050406030204" pitchFamily="18" charset="0"/>
                                  <a:ea typeface="Cambria Math" panose="02040503050406030204" pitchFamily="18" charset="0"/>
                                </a:rPr>
                                <m:t>′</m:t>
                              </m:r>
                              <m:d>
                                <m:dPr>
                                  <m:ctrlPr>
                                    <a:rPr lang="fr-CH" sz="2800" i="1">
                                      <a:latin typeface="Cambria Math" panose="02040503050406030204" pitchFamily="18" charset="0"/>
                                    </a:rPr>
                                  </m:ctrlPr>
                                </m:dPr>
                                <m:e>
                                  <m:r>
                                    <a:rPr lang="fr-CH" sz="2800" i="1">
                                      <a:latin typeface="Cambria Math" panose="02040503050406030204" pitchFamily="18" charset="0"/>
                                    </a:rPr>
                                    <m:t>h</m:t>
                                  </m:r>
                                  <m:r>
                                    <a:rPr lang="fr-CH" sz="2800" i="1">
                                      <a:latin typeface="Cambria Math" panose="02040503050406030204" pitchFamily="18" charset="0"/>
                                    </a:rPr>
                                    <m:t>,</m:t>
                                  </m:r>
                                  <m:r>
                                    <a:rPr lang="fr-CH" sz="2800" i="1">
                                      <a:latin typeface="Cambria Math" panose="02040503050406030204" pitchFamily="18" charset="0"/>
                                    </a:rPr>
                                    <m:t>𝑟</m:t>
                                  </m:r>
                                  <m:r>
                                    <a:rPr lang="fr-CH" sz="2800" i="1">
                                      <a:latin typeface="Cambria Math" panose="02040503050406030204" pitchFamily="18" charset="0"/>
                                    </a:rPr>
                                    <m:t>,</m:t>
                                  </m:r>
                                  <m:r>
                                    <a:rPr lang="fr-CH" sz="2800" i="1">
                                      <a:latin typeface="Cambria Math" panose="02040503050406030204" pitchFamily="18" charset="0"/>
                                    </a:rPr>
                                    <m:t>𝑡</m:t>
                                  </m:r>
                                </m:e>
                              </m:d>
                            </m:e>
                          </m:eqArr>
                        </m:sub>
                        <m:sup/>
                        <m:e>
                          <m:r>
                            <m:rPr>
                              <m:sty m:val="p"/>
                            </m:rPr>
                            <a:rPr lang="fr-CH" sz="2800" b="0" i="0">
                              <a:latin typeface="Cambria Math" panose="02040503050406030204" pitchFamily="18" charset="0"/>
                              <a:ea typeface="Cambria Math" panose="02040503050406030204" pitchFamily="18" charset="0"/>
                            </a:rPr>
                            <m:t>max</m:t>
                          </m:r>
                          <m:r>
                            <a:rPr lang="fr-CH" sz="2800" b="0" i="1">
                              <a:latin typeface="Cambria Math" panose="02040503050406030204" pitchFamily="18" charset="0"/>
                              <a:ea typeface="Cambria Math" panose="02040503050406030204" pitchFamily="18" charset="0"/>
                            </a:rPr>
                            <m:t>⁡(0,</m:t>
                          </m:r>
                          <m:r>
                            <a:rPr lang="fr-CH" sz="2800" b="0" i="1">
                              <a:latin typeface="Cambria Math" panose="02040503050406030204" pitchFamily="18" charset="0"/>
                              <a:ea typeface="Cambria Math" panose="02040503050406030204" pitchFamily="18" charset="0"/>
                            </a:rPr>
                            <m:t>𝛾</m:t>
                          </m:r>
                          <m:r>
                            <a:rPr lang="fr-CH" sz="2800" b="0" i="1">
                              <a:latin typeface="Cambria Math" panose="02040503050406030204" pitchFamily="18" charset="0"/>
                              <a:ea typeface="Cambria Math" panose="02040503050406030204" pitchFamily="18" charset="0"/>
                            </a:rPr>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r>
                            <m:rPr>
                              <m:nor/>
                            </m:rPr>
                            <a:rPr lang="fr-CH" sz="2800" b="0" i="0"/>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r>
                                    <a:rPr lang="fr-CH" sz="2800" i="1">
                                      <a:latin typeface="Cambria Math" panose="02040503050406030204" pitchFamily="18" charset="0"/>
                                    </a:rPr>
                                    <m:t>′</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b="0" i="1">
                              <a:latin typeface="Cambria Math" panose="02040503050406030204" pitchFamily="18" charset="0"/>
                            </a:rPr>
                            <m:t>)</m:t>
                          </m:r>
                        </m:e>
                      </m:nary>
                    </m:oMath>
                  </m:oMathPara>
                </a14:m>
                <a:endParaRPr lang="en-US" dirty="0"/>
              </a:p>
              <a:p>
                <a:endParaRPr lang="en-US" dirty="0"/>
              </a:p>
              <a:p>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US" dirty="0"/>
                  <a:t> is a hyperparameter</a:t>
                </a:r>
              </a:p>
              <a:p>
                <a:endParaRPr lang="en-US" dirty="0"/>
              </a:p>
            </p:txBody>
          </p:sp>
        </mc:Choice>
        <mc:Fallback xmlns="">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xfrm>
                <a:off x="395015" y="1408289"/>
                <a:ext cx="10790331" cy="5809192"/>
              </a:xfrm>
              <a:blipFill>
                <a:blip r:embed="rId3"/>
                <a:stretch>
                  <a:fillRect l="-14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dirty="0"/>
                  <a:t>One of the first </a:t>
                </a:r>
                <a:r>
                  <a:rPr lang="en-US" dirty="0" err="1"/>
                  <a:t>emedding</a:t>
                </a:r>
                <a:r>
                  <a:rPr lang="en-US" dirty="0"/>
                  <a:t>-based models for knowledge base completion</a:t>
                </a:r>
              </a:p>
              <a:p>
                <a:pPr marL="457200" indent="-457200">
                  <a:buFont typeface="Arial" panose="020B0604020202020204" pitchFamily="34" charset="0"/>
                  <a:buChar char="•"/>
                </a:pPr>
                <a:r>
                  <a:rPr lang="en-US" dirty="0"/>
                  <a:t>Based on the intuition from text WE</a:t>
                </a:r>
              </a:p>
              <a:p>
                <a:endParaRPr lang="en-US" dirty="0"/>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2</m:t>
                          </m:r>
                        </m:sub>
                      </m:sSub>
                    </m:oMath>
                  </m:oMathPara>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dirty="0"/>
                  <a:t>Initialize vectors with random values</a:t>
                </a:r>
              </a:p>
              <a:p>
                <a:pPr marL="457200" indent="-457200">
                  <a:buFont typeface="Arial" panose="020B0604020202020204" pitchFamily="34" charset="0"/>
                  <a:buChar char="•"/>
                </a:pPr>
                <a:r>
                  <a:rPr lang="en-US" dirty="0"/>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dirty="0"/>
                  <a:t> </a:t>
                </a:r>
                <a14:m>
                  <m:oMath xmlns:m="http://schemas.openxmlformats.org/officeDocument/2006/math">
                    <m:f>
                      <m:fPr>
                        <m:ctrlPr>
                          <a:rPr lang="fr-CH"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dirty="0"/>
                  <a:t> where </a:t>
                </a:r>
                <a14:m>
                  <m:oMath xmlns:m="http://schemas.openxmlformats.org/officeDocument/2006/math">
                    <m:r>
                      <a:rPr lang="fr-CH" b="0" i="1">
                        <a:latin typeface="Cambria Math" panose="02040503050406030204" pitchFamily="18" charset="0"/>
                      </a:rPr>
                      <m:t>𝑘</m:t>
                    </m:r>
                  </m:oMath>
                </a14:m>
                <a:r>
                  <a:rPr lang="en-US" dirty="0"/>
                  <a:t> is the embedding dimension</a:t>
                </a:r>
              </a:p>
              <a:p>
                <a:pPr marL="457200" indent="-457200">
                  <a:buFont typeface="Arial" panose="020B0604020202020204" pitchFamily="34" charset="0"/>
                  <a:buChar char="•"/>
                </a:pPr>
                <a:r>
                  <a:rPr lang="en-US" dirty="0"/>
                  <a:t>In each iteration</a:t>
                </a:r>
              </a:p>
              <a:p>
                <a:pPr marL="1376240" lvl="1" indent="-457200">
                  <a:buFont typeface="Arial" panose="020B0604020202020204" pitchFamily="34" charset="0"/>
                  <a:buChar char="•"/>
                </a:pPr>
                <a:r>
                  <a:rPr lang="en-US" dirty="0"/>
                  <a:t>Sample a correct triple or batch</a:t>
                </a:r>
              </a:p>
              <a:p>
                <a:pPr marL="1376240" lvl="1" indent="-457200">
                  <a:buFont typeface="Arial" panose="020B0604020202020204" pitchFamily="34" charset="0"/>
                  <a:buChar char="•"/>
                </a:pPr>
                <a:r>
                  <a:rPr lang="en-US" dirty="0"/>
                  <a:t>Derive a corrupt triple from the correct one: replace </a:t>
                </a:r>
                <a14:m>
                  <m:oMath xmlns:m="http://schemas.openxmlformats.org/officeDocument/2006/math">
                    <m:r>
                      <a:rPr lang="fr-CH" i="1">
                        <a:latin typeface="Cambria Math" panose="02040503050406030204" pitchFamily="18" charset="0"/>
                      </a:rPr>
                      <m:t>h</m:t>
                    </m:r>
                  </m:oMath>
                </a14:m>
                <a:r>
                  <a:rPr lang="en-US" dirty="0"/>
                  <a:t> or </a:t>
                </a:r>
                <a14:m>
                  <m:oMath xmlns:m="http://schemas.openxmlformats.org/officeDocument/2006/math">
                    <m:r>
                      <a:rPr lang="fr-CH" b="0" i="1">
                        <a:latin typeface="Cambria Math" panose="02040503050406030204" pitchFamily="18" charset="0"/>
                      </a:rPr>
                      <m:t>𝑡</m:t>
                    </m:r>
                  </m:oMath>
                </a14:m>
                <a:r>
                  <a:rPr lang="en-US" dirty="0"/>
                  <a:t> by a random entity</a:t>
                </a:r>
              </a:p>
              <a:p>
                <a:pPr marL="1376240" lvl="1" indent="-457200">
                  <a:buFont typeface="Arial" panose="020B0604020202020204" pitchFamily="34" charset="0"/>
                  <a:buChar char="•"/>
                </a:pPr>
                <a:r>
                  <a:rPr lang="en-US" dirty="0"/>
                  <a:t>Update embeddings by minimizing loss function</a:t>
                </a:r>
              </a:p>
              <a:p>
                <a:pPr marL="1376240" lvl="1" indent="-457200">
                  <a:buFont typeface="Arial" panose="020B0604020202020204" pitchFamily="34" charset="0"/>
                  <a:buChar char="•"/>
                </a:pPr>
                <a:r>
                  <a:rPr lang="en-US" dirty="0"/>
                  <a:t>Normalize all entity vectors to 1 (not relationship vectors!)</a:t>
                </a:r>
              </a:p>
              <a:p>
                <a:pPr lvl="1" indent="0">
                  <a:buNone/>
                </a:pPr>
                <a:endParaRPr lang="en-US" dirty="0"/>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dirty="0" err="1"/>
              <a:t>Pershina</a:t>
            </a:r>
            <a:r>
              <a:rPr lang="en-GB" sz="2000" dirty="0"/>
              <a:t>, Maria, </a:t>
            </a:r>
            <a:r>
              <a:rPr lang="en-GB" sz="2000" dirty="0" err="1"/>
              <a:t>Yifan</a:t>
            </a:r>
            <a:r>
              <a:rPr lang="en-GB" sz="2000" dirty="0"/>
              <a:t> He, and Ralph </a:t>
            </a:r>
            <a:r>
              <a:rPr lang="en-GB" sz="2000" dirty="0" err="1"/>
              <a:t>Grishman</a:t>
            </a:r>
            <a:r>
              <a:rPr lang="en-GB" sz="2000" dirty="0"/>
              <a:t>. "Personalized page rank for named entity disambiguation." </a:t>
            </a:r>
            <a:r>
              <a:rPr lang="en-GB" sz="2000" i="1" dirty="0"/>
              <a:t>Proceedings of the 2015 Conference of the North American Chapter of the Association for Computational Linguistics: Human Language Technologies</a:t>
            </a:r>
            <a:r>
              <a:rPr lang="en-GB" sz="2000" dirty="0"/>
              <a:t>. 2015.</a:t>
            </a:r>
          </a:p>
          <a:p>
            <a:pPr lvl="1"/>
            <a:r>
              <a:rPr lang="en-GB" sz="2000" dirty="0"/>
              <a:t>Talukdar, </a:t>
            </a:r>
            <a:r>
              <a:rPr lang="en-GB" sz="2000" dirty="0" err="1"/>
              <a:t>Partha</a:t>
            </a:r>
            <a:r>
              <a:rPr lang="en-GB" sz="2000" dirty="0"/>
              <a:t> </a:t>
            </a:r>
            <a:r>
              <a:rPr lang="en-GB" sz="2000" dirty="0" err="1"/>
              <a:t>Pratim</a:t>
            </a:r>
            <a:r>
              <a:rPr lang="en-GB" sz="2000" dirty="0"/>
              <a:t>, and Koby Crammer. "New regularized algorithms for </a:t>
            </a:r>
            <a:r>
              <a:rPr lang="en-GB" sz="2000" dirty="0" err="1"/>
              <a:t>transductive</a:t>
            </a:r>
            <a:r>
              <a:rPr lang="en-GB" sz="2000" dirty="0"/>
              <a:t> learning." </a:t>
            </a:r>
            <a:r>
              <a:rPr lang="en-GB" sz="2000" i="1" dirty="0"/>
              <a:t>Joint European Conference on Machine Learning and Knowledge Discovery in Databases</a:t>
            </a:r>
            <a:r>
              <a:rPr lang="en-GB" sz="2000" dirty="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BF3A-EE6C-DF4B-A765-8D67AECB5617}"/>
              </a:ext>
            </a:extLst>
          </p:cNvPr>
          <p:cNvSpPr>
            <a:spLocks noGrp="1"/>
          </p:cNvSpPr>
          <p:nvPr>
            <p:ph type="title"/>
          </p:nvPr>
        </p:nvSpPr>
        <p:spPr/>
        <p:txBody>
          <a:bodyPr/>
          <a:lstStyle/>
          <a:p>
            <a:r>
              <a:rPr lang="en-US"/>
              <a:t>Exam Date</a:t>
            </a:r>
          </a:p>
        </p:txBody>
      </p:sp>
      <p:sp>
        <p:nvSpPr>
          <p:cNvPr id="3" name="Content Placeholder 2">
            <a:extLst>
              <a:ext uri="{FF2B5EF4-FFF2-40B4-BE49-F238E27FC236}">
                <a16:creationId xmlns:a16="http://schemas.microsoft.com/office/drawing/2014/main" id="{614F9E8E-C225-9F47-97E0-C54C37F6BEC2}"/>
              </a:ext>
            </a:extLst>
          </p:cNvPr>
          <p:cNvSpPr>
            <a:spLocks noGrp="1"/>
          </p:cNvSpPr>
          <p:nvPr>
            <p:ph idx="1"/>
          </p:nvPr>
        </p:nvSpPr>
        <p:spPr/>
        <p:txBody>
          <a:bodyPr/>
          <a:lstStyle/>
          <a:p>
            <a:r>
              <a:rPr lang="en-GB" dirty="0"/>
              <a:t>Monday 24.01.2022 from 16h15 to 19h15</a:t>
            </a:r>
          </a:p>
          <a:p>
            <a:r>
              <a:rPr lang="en-US" b="1" dirty="0"/>
              <a:t>Your computer will be admitted to the exam</a:t>
            </a:r>
          </a:p>
          <a:p>
            <a:pPr marL="528112" indent="-528112">
              <a:buFont typeface="Arial" panose="020B0604020202020204" pitchFamily="34" charset="0"/>
              <a:buChar char="•"/>
            </a:pPr>
            <a:r>
              <a:rPr lang="en-US" sz="3600" dirty="0"/>
              <a:t>You will have Internet access</a:t>
            </a:r>
          </a:p>
          <a:p>
            <a:pPr marL="528112" indent="-528112">
              <a:buFont typeface="Arial" panose="020B0604020202020204" pitchFamily="34" charset="0"/>
              <a:buChar char="•"/>
            </a:pPr>
            <a:r>
              <a:rPr lang="en-US" sz="3600" dirty="0"/>
              <a:t>But: </a:t>
            </a:r>
            <a:r>
              <a:rPr lang="en-US" sz="3600" u="sng" dirty="0"/>
              <a:t>communication not allowed </a:t>
            </a:r>
            <a:r>
              <a:rPr lang="en-US" sz="3600" dirty="0"/>
              <a:t>(messaging, social platform etc.)</a:t>
            </a:r>
          </a:p>
          <a:p>
            <a:pPr marL="528112" indent="-528112">
              <a:buFont typeface="Arial" panose="020B0604020202020204" pitchFamily="34" charset="0"/>
              <a:buChar char="•"/>
            </a:pPr>
            <a:r>
              <a:rPr lang="en-US" sz="3600" dirty="0"/>
              <a:t>You can use your notes (paper of electronically, all lecture materials)</a:t>
            </a:r>
          </a:p>
          <a:p>
            <a:endParaRPr lang="en-US" dirty="0"/>
          </a:p>
        </p:txBody>
      </p:sp>
      <p:sp>
        <p:nvSpPr>
          <p:cNvPr id="4" name="Footer Placeholder 3">
            <a:extLst>
              <a:ext uri="{FF2B5EF4-FFF2-40B4-BE49-F238E27FC236}">
                <a16:creationId xmlns:a16="http://schemas.microsoft.com/office/drawing/2014/main" id="{F2DCCA47-E1E9-B448-B94D-3AF0E197739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99530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4E75-0132-1C48-8303-4FDC6AB326FF}"/>
              </a:ext>
            </a:extLst>
          </p:cNvPr>
          <p:cNvSpPr>
            <a:spLocks noGrp="1"/>
          </p:cNvSpPr>
          <p:nvPr>
            <p:ph type="title"/>
          </p:nvPr>
        </p:nvSpPr>
        <p:spPr>
          <a:xfrm>
            <a:off x="197987" y="352072"/>
            <a:ext cx="11430276" cy="1056217"/>
          </a:xfrm>
        </p:spPr>
        <p:txBody>
          <a:bodyPr/>
          <a:lstStyle/>
          <a:p>
            <a:r>
              <a:rPr lang="en-US" dirty="0"/>
              <a:t>Course Feedback - Suggestions</a:t>
            </a:r>
          </a:p>
        </p:txBody>
      </p:sp>
      <p:sp>
        <p:nvSpPr>
          <p:cNvPr id="3" name="Content Placeholder 2">
            <a:extLst>
              <a:ext uri="{FF2B5EF4-FFF2-40B4-BE49-F238E27FC236}">
                <a16:creationId xmlns:a16="http://schemas.microsoft.com/office/drawing/2014/main" id="{56ABA3AC-3128-1F40-BE52-DD1E91E4B455}"/>
              </a:ext>
            </a:extLst>
          </p:cNvPr>
          <p:cNvSpPr>
            <a:spLocks noGrp="1"/>
          </p:cNvSpPr>
          <p:nvPr>
            <p:ph idx="1"/>
          </p:nvPr>
        </p:nvSpPr>
        <p:spPr/>
        <p:txBody>
          <a:bodyPr/>
          <a:lstStyle/>
          <a:p>
            <a:r>
              <a:rPr lang="en-US" sz="2400" dirty="0"/>
              <a:t>Lecture</a:t>
            </a:r>
          </a:p>
          <a:p>
            <a:pPr marL="457200" indent="-457200">
              <a:buFontTx/>
              <a:buChar char="-"/>
            </a:pPr>
            <a:r>
              <a:rPr lang="en-US" sz="2400" dirty="0"/>
              <a:t>For some too much content, too fast</a:t>
            </a:r>
          </a:p>
          <a:p>
            <a:pPr marL="457200" indent="-457200">
              <a:buFontTx/>
              <a:buChar char="-"/>
            </a:pPr>
            <a:r>
              <a:rPr lang="en-US" sz="2400" dirty="0"/>
              <a:t>Lack of structure on the slides</a:t>
            </a:r>
          </a:p>
          <a:p>
            <a:pPr marL="457200" indent="-457200">
              <a:buFontTx/>
              <a:buChar char="-"/>
            </a:pPr>
            <a:r>
              <a:rPr lang="en-US" sz="2400" dirty="0"/>
              <a:t>Prerecord videos and review materials</a:t>
            </a:r>
          </a:p>
          <a:p>
            <a:pPr marL="457200" indent="-457200">
              <a:buFontTx/>
              <a:buChar char="-"/>
            </a:pPr>
            <a:r>
              <a:rPr lang="en-US" sz="2400" dirty="0"/>
              <a:t>First weeks too abstract</a:t>
            </a:r>
          </a:p>
          <a:p>
            <a:r>
              <a:rPr lang="en-US" sz="2400" dirty="0"/>
              <a:t>Exercise</a:t>
            </a:r>
          </a:p>
          <a:p>
            <a:pPr marL="457200" indent="-457200">
              <a:buFontTx/>
              <a:buChar char="-"/>
            </a:pPr>
            <a:r>
              <a:rPr lang="en-US" sz="2400" dirty="0"/>
              <a:t>Sometimes hard, sometimes too easy</a:t>
            </a:r>
          </a:p>
          <a:p>
            <a:pPr marL="457200" indent="-457200">
              <a:buFontTx/>
              <a:buChar char="-"/>
            </a:pPr>
            <a:r>
              <a:rPr lang="en-US" sz="2400" dirty="0"/>
              <a:t>Mini-projects</a:t>
            </a:r>
          </a:p>
          <a:p>
            <a:pPr marL="457200" indent="-457200">
              <a:buFontTx/>
              <a:buChar char="-"/>
            </a:pPr>
            <a:r>
              <a:rPr lang="en-US" sz="2400" dirty="0"/>
              <a:t>Bugs in the code</a:t>
            </a:r>
          </a:p>
          <a:p>
            <a:r>
              <a:rPr lang="en-US" sz="2400" dirty="0" err="1"/>
              <a:t>Organisation</a:t>
            </a:r>
            <a:endParaRPr lang="en-US" sz="2400" dirty="0"/>
          </a:p>
          <a:p>
            <a:pPr marL="457200" indent="-457200">
              <a:buFontTx/>
              <a:buChar char="-"/>
            </a:pPr>
            <a:r>
              <a:rPr lang="en-US" sz="2400" dirty="0"/>
              <a:t>Upload videos faster</a:t>
            </a:r>
          </a:p>
          <a:p>
            <a:pPr marL="457200" indent="-457200">
              <a:buFontTx/>
              <a:buChar char="-"/>
            </a:pPr>
            <a:r>
              <a:rPr lang="en-US" sz="2400" dirty="0"/>
              <a:t>Library of quiz questions</a:t>
            </a:r>
          </a:p>
          <a:p>
            <a:pPr marL="457200" indent="-457200">
              <a:buFontTx/>
              <a:buChar char="-"/>
            </a:pPr>
            <a:endParaRPr lang="en-US" sz="2400" dirty="0"/>
          </a:p>
        </p:txBody>
      </p:sp>
      <p:sp>
        <p:nvSpPr>
          <p:cNvPr id="4" name="Footer Placeholder 3">
            <a:extLst>
              <a:ext uri="{FF2B5EF4-FFF2-40B4-BE49-F238E27FC236}">
                <a16:creationId xmlns:a16="http://schemas.microsoft.com/office/drawing/2014/main" id="{5EF403E6-EC5E-4146-B3CC-94FAFEA4FEE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6587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ACEF-1DED-C14C-9845-757D091883DD}"/>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7F26C76-441A-8B4A-9762-87F7BB06C08F}"/>
              </a:ext>
            </a:extLst>
          </p:cNvPr>
          <p:cNvSpPr>
            <a:spLocks noGrp="1"/>
          </p:cNvSpPr>
          <p:nvPr>
            <p:ph idx="1"/>
          </p:nvPr>
        </p:nvSpPr>
        <p:spPr/>
        <p:txBody>
          <a:bodyPr/>
          <a:lstStyle/>
          <a:p>
            <a:r>
              <a:rPr lang="en-US" dirty="0"/>
              <a:t>Would you think a 3+3 format would be more appropriate for the content covered in the course?</a:t>
            </a:r>
          </a:p>
        </p:txBody>
      </p:sp>
      <p:sp>
        <p:nvSpPr>
          <p:cNvPr id="4" name="Footer Placeholder 3">
            <a:extLst>
              <a:ext uri="{FF2B5EF4-FFF2-40B4-BE49-F238E27FC236}">
                <a16:creationId xmlns:a16="http://schemas.microsoft.com/office/drawing/2014/main" id="{22D87D37-7C82-264A-8738-661340C18A2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34042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dirty="0"/>
              <a:t>Local</a:t>
            </a:r>
            <a:r>
              <a:rPr lang="en-US" dirty="0"/>
              <a:t> information: similarity of a text mention of the entity and the data in the knowledge base</a:t>
            </a:r>
          </a:p>
          <a:p>
            <a:r>
              <a:rPr lang="en-US" dirty="0"/>
              <a:t>	Example: 	“Schindler” ≈ “Schindler’s list”</a:t>
            </a:r>
          </a:p>
          <a:p>
            <a:r>
              <a:rPr lang="en-US" dirty="0"/>
              <a:t>			”Schindler” ≈ “Schindler Group”</a:t>
            </a:r>
          </a:p>
          <a:p>
            <a:endParaRPr lang="en-US" dirty="0"/>
          </a:p>
          <a:p>
            <a:r>
              <a:rPr lang="en-US" b="1" dirty="0"/>
              <a:t>Global</a:t>
            </a:r>
            <a:r>
              <a:rPr lang="en-US" dirty="0"/>
              <a:t> information: coherence of different text mentions of potential entities within a document with respect to a knowledge base</a:t>
            </a:r>
          </a:p>
          <a:p>
            <a:r>
              <a:rPr lang="en-US" dirty="0"/>
              <a:t>	→ entity graph</a:t>
            </a:r>
          </a:p>
          <a:p>
            <a:endParaRPr lang="en-US" dirty="0"/>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55697" y="6995554"/>
            <a:ext cx="1209690"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1419664" y="2227905"/>
            <a:ext cx="109196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259462" y="6037331"/>
            <a:ext cx="1160126"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 = (c’,m’)</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4574131" y="6615944"/>
            <a:ext cx="4180504"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Possible interpretations of mention m </a:t>
            </a:r>
          </a:p>
          <a:p>
            <a:r>
              <a:rPr lang="en-US" sz="2000" dirty="0">
                <a:latin typeface="Calibri" panose="020F0502020204030204" pitchFamily="34" charset="0"/>
                <a:cs typeface="Calibri" panose="020F0502020204030204" pitchFamily="34" charset="0"/>
              </a:rPr>
              <a:t>in the knowledge base by a concept c</a:t>
            </a:r>
          </a:p>
        </p:txBody>
      </p:sp>
      <p:sp>
        <p:nvSpPr>
          <p:cNvPr id="3" name="Rectangle 2">
            <a:extLst>
              <a:ext uri="{FF2B5EF4-FFF2-40B4-BE49-F238E27FC236}">
                <a16:creationId xmlns:a16="http://schemas.microsoft.com/office/drawing/2014/main" id="{EAF5F212-5CE5-2B41-A2D1-1B1F86A9239A}"/>
              </a:ext>
            </a:extLst>
          </p:cNvPr>
          <p:cNvSpPr/>
          <p:nvPr/>
        </p:nvSpPr>
        <p:spPr>
          <a:xfrm>
            <a:off x="7239925" y="246934"/>
            <a:ext cx="4499472" cy="553998"/>
          </a:xfrm>
          <a:prstGeom prst="rect">
            <a:avLst/>
          </a:prstGeom>
        </p:spPr>
        <p:txBody>
          <a:bodyPr wrap="square">
            <a:spAutoFit/>
          </a:bodyPr>
          <a:lstStyle/>
          <a:p>
            <a:r>
              <a:rPr lang="en-US" dirty="0"/>
              <a:t>“</a:t>
            </a:r>
            <a:r>
              <a:rPr lang="en-US" b="1" dirty="0"/>
              <a:t>Schindler</a:t>
            </a:r>
            <a:r>
              <a:rPr lang="en-US" dirty="0"/>
              <a:t> is a Swiss industrial company. One of its main competitors is the American producer </a:t>
            </a:r>
            <a:r>
              <a:rPr lang="en-US" b="1" dirty="0"/>
              <a:t>Otis</a:t>
            </a:r>
            <a:r>
              <a:rPr lang="en-US" dirty="0"/>
              <a:t>.”</a:t>
            </a:r>
          </a:p>
        </p:txBody>
      </p:sp>
      <p:sp>
        <p:nvSpPr>
          <p:cNvPr id="35" name="TextBox 34">
            <a:extLst>
              <a:ext uri="{FF2B5EF4-FFF2-40B4-BE49-F238E27FC236}">
                <a16:creationId xmlns:a16="http://schemas.microsoft.com/office/drawing/2014/main" id="{476B428F-BE13-D94D-917D-94EEA02DF278}"/>
              </a:ext>
            </a:extLst>
          </p:cNvPr>
          <p:cNvSpPr txBox="1"/>
          <p:nvPr/>
        </p:nvSpPr>
        <p:spPr>
          <a:xfrm>
            <a:off x="5521443" y="2206721"/>
            <a:ext cx="125951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3633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e</a:t>
            </a:r>
            <a:r>
              <a:rPr kumimoji="0" lang="en-US" sz="1800" b="0" i="0" u="none" strike="noStrike" cap="none" normalizeH="0" baseline="0" dirty="0">
                <a:ln>
                  <a:noFill/>
                </a:ln>
                <a:solidFill>
                  <a:schemeClr val="tx2"/>
                </a:solidFill>
                <a:effectLst/>
                <a:latin typeface="Tempus Sans ITC" pitchFamily="82" charset="0"/>
              </a:rPr>
              <a:t>’</a:t>
            </a: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2246769"/>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choice of node s </a:t>
            </a:r>
          </a:p>
          <a:p>
            <a:r>
              <a:rPr lang="en-US" sz="2800" dirty="0">
                <a:latin typeface="Calibri" panose="020F0502020204030204" pitchFamily="34" charset="0"/>
                <a:cs typeface="Calibri" panose="020F0502020204030204" pitchFamily="34" charset="0"/>
              </a:rPr>
              <a:t>support the presence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a:p>
            <a:r>
              <a:rPr lang="en-US" sz="2800" dirty="0">
                <a:latin typeface="Calibri" panose="020F0502020204030204" pitchFamily="34" charset="0"/>
                <a:cs typeface="Calibri" panose="020F0502020204030204" pitchFamily="34" charset="0"/>
              </a:rPr>
              <a:t>(as compared to e’, an alternative node)</a:t>
            </a:r>
          </a:p>
        </p:txBody>
      </p:sp>
    </p:spTree>
    <p:extLst>
      <p:ext uri="{BB962C8B-B14F-4D97-AF65-F5344CB8AC3E}">
        <p14:creationId xmlns:p14="http://schemas.microsoft.com/office/powerpoint/2010/main" val="173485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dirty="0"/>
                  <a:t>Same as PageRank, except that random jumps are always back to the same node (or same set of nodes)</a:t>
                </a:r>
              </a:p>
              <a:p>
                <a:pPr marL="457200" indent="-457200">
                  <a:buFont typeface="Arial" panose="020B0604020202020204" pitchFamily="34" charset="0"/>
                  <a:buChar char="•"/>
                </a:pPr>
                <a:r>
                  <a:rPr lang="en-US" dirty="0"/>
                  <a:t>Original motivation: use personal bookmark list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dirty="0">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=(1,0,0,….,0)</m:t>
                    </m:r>
                  </m:oMath>
                </a14:m>
                <a:r>
                  <a:rPr lang="fr-CH" dirty="0"/>
                  <a:t>, 1 at entry </a:t>
                </a:r>
                <a14:m>
                  <m:oMath xmlns:m="http://schemas.openxmlformats.org/officeDocument/2006/math">
                    <m:r>
                      <a:rPr lang="fr-CH" i="1">
                        <a:latin typeface="Cambria Math" panose="02040503050406030204" pitchFamily="18" charset="0"/>
                      </a:rPr>
                      <m:t>𝑠</m:t>
                    </m:r>
                  </m:oMath>
                </a14:m>
                <a:endParaRPr lang="fr-CH"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293" t="-1310" r="-2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35819</TotalTime>
  <Words>5304</Words>
  <Application>Microsoft Macintosh PowerPoint</Application>
  <PresentationFormat>Custom</PresentationFormat>
  <Paragraphs>522</Paragraphs>
  <Slides>52</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Cambria Math</vt:lpstr>
      <vt:lpstr>Comic Sans MS</vt:lpstr>
      <vt:lpstr>Courier</vt:lpstr>
      <vt:lpstr>Tempus Sans ITC</vt:lpstr>
      <vt:lpstr>Verdana</vt:lpstr>
      <vt:lpstr>Wingdings</vt:lpstr>
      <vt:lpstr>part1 XML</vt:lpstr>
      <vt:lpstr>Knowledge Inference</vt:lpstr>
      <vt:lpstr>Basic Questions in Knowledge Inference</vt:lpstr>
      <vt:lpstr>1. Entity Disambiguation</vt:lpstr>
      <vt:lpstr>Entity Disambiguation </vt:lpstr>
      <vt:lpstr>Challenge</vt:lpstr>
      <vt:lpstr>Sources of Information</vt:lpstr>
      <vt:lpstr>Entity Graph</vt:lpstr>
      <vt:lpstr>Coherence</vt:lpstr>
      <vt:lpstr>Personalized PageRank</vt:lpstr>
      <vt:lpstr>Computing PPR</vt:lpstr>
      <vt:lpstr>PPR on Entity Graph</vt:lpstr>
      <vt:lpstr>Scoring</vt:lpstr>
      <vt:lpstr>Contributing Nodes</vt:lpstr>
      <vt:lpstr>Example: Contributorse</vt:lpstr>
      <vt:lpstr>Considering Popularity</vt:lpstr>
      <vt:lpstr>Some Results</vt:lpstr>
      <vt:lpstr>Which is false?</vt:lpstr>
      <vt:lpstr>Which nodes cannot contribute to the score of a mention linked to a concept?</vt:lpstr>
      <vt:lpstr>2. Label Propagation</vt:lpstr>
      <vt:lpstr>Inferring Attribute Values</vt:lpstr>
      <vt:lpstr>Propagating Attribute Values</vt:lpstr>
      <vt:lpstr>Model</vt:lpstr>
      <vt:lpstr>Optimization Objective</vt:lpstr>
      <vt:lpstr>Label Inference</vt:lpstr>
      <vt:lpstr>Example</vt:lpstr>
      <vt:lpstr>Injecting Pre-existing Knowledge</vt:lpstr>
      <vt:lpstr>Label Propagation Algorithm</vt:lpstr>
      <vt:lpstr>Example</vt:lpstr>
      <vt:lpstr>Determining the Probabilities </vt:lpstr>
      <vt:lpstr>Example Model</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3. Link Prediction</vt:lpstr>
      <vt:lpstr>Knowledge Base Completion</vt:lpstr>
      <vt:lpstr>Observation on Word Embeddings</vt:lpstr>
      <vt:lpstr>Relations in Word Embeddings</vt:lpstr>
      <vt:lpstr>Model</vt:lpstr>
      <vt:lpstr>Plausibility Score</vt:lpstr>
      <vt:lpstr>Learning the Model</vt:lpstr>
      <vt:lpstr>TransE Model</vt:lpstr>
      <vt:lpstr>Performing SGD</vt:lpstr>
      <vt:lpstr>Qualitative Results</vt:lpstr>
      <vt:lpstr>Alternative Models</vt:lpstr>
      <vt:lpstr>Which is true? The score function f(h,r,t) …</vt:lpstr>
      <vt:lpstr>References</vt:lpstr>
      <vt:lpstr>Exam Date</vt:lpstr>
      <vt:lpstr>Course Feedback - Suggestions</vt:lpstr>
      <vt:lpstr>Question</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674</cp:revision>
  <cp:lastPrinted>2021-12-20T08:33:52Z</cp:lastPrinted>
  <dcterms:created xsi:type="dcterms:W3CDTF">2002-10-01T12:44:42Z</dcterms:created>
  <dcterms:modified xsi:type="dcterms:W3CDTF">2022-01-10T08:59:39Z</dcterms:modified>
</cp:coreProperties>
</file>